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73" r:id="rId3"/>
    <p:sldId id="257" r:id="rId4"/>
    <p:sldId id="258" r:id="rId5"/>
    <p:sldId id="261" r:id="rId6"/>
    <p:sldId id="266" r:id="rId7"/>
    <p:sldId id="275" r:id="rId8"/>
    <p:sldId id="280" r:id="rId9"/>
    <p:sldId id="285" r:id="rId10"/>
    <p:sldId id="284" r:id="rId11"/>
    <p:sldId id="276" r:id="rId12"/>
    <p:sldId id="277" r:id="rId13"/>
    <p:sldId id="262" r:id="rId14"/>
    <p:sldId id="279" r:id="rId15"/>
    <p:sldId id="265" r:id="rId16"/>
    <p:sldId id="274" r:id="rId17"/>
    <p:sldId id="263" r:id="rId18"/>
    <p:sldId id="267" r:id="rId19"/>
    <p:sldId id="264" r:id="rId20"/>
    <p:sldId id="281" r:id="rId21"/>
    <p:sldId id="268" r:id="rId22"/>
    <p:sldId id="282" r:id="rId23"/>
    <p:sldId id="269" r:id="rId24"/>
    <p:sldId id="283" r:id="rId25"/>
    <p:sldId id="270" r:id="rId26"/>
    <p:sldId id="287" r:id="rId27"/>
    <p:sldId id="288" r:id="rId28"/>
    <p:sldId id="278" r:id="rId29"/>
    <p:sldId id="286" r:id="rId30"/>
    <p:sldId id="2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78" d="100"/>
          <a:sy n="78" d="100"/>
        </p:scale>
        <p:origin x="850" y="6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43C06-A739-6647-A1B0-869F50CAE990}"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4C08B-DA71-CD42-B9FD-407926A700FD}" type="slidenum">
              <a:rPr lang="en-US" smtClean="0"/>
              <a:t>‹#›</a:t>
            </a:fld>
            <a:endParaRPr lang="en-US"/>
          </a:p>
        </p:txBody>
      </p:sp>
    </p:spTree>
    <p:extLst>
      <p:ext uri="{BB962C8B-B14F-4D97-AF65-F5344CB8AC3E}">
        <p14:creationId xmlns:p14="http://schemas.microsoft.com/office/powerpoint/2010/main" val="70977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1</a:t>
            </a:fld>
            <a:endParaRPr lang="en-US"/>
          </a:p>
        </p:txBody>
      </p:sp>
    </p:spTree>
    <p:extLst>
      <p:ext uri="{BB962C8B-B14F-4D97-AF65-F5344CB8AC3E}">
        <p14:creationId xmlns:p14="http://schemas.microsoft.com/office/powerpoint/2010/main" val="3234607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20</a:t>
            </a:fld>
            <a:endParaRPr lang="en-US"/>
          </a:p>
        </p:txBody>
      </p:sp>
    </p:spTree>
    <p:extLst>
      <p:ext uri="{BB962C8B-B14F-4D97-AF65-F5344CB8AC3E}">
        <p14:creationId xmlns:p14="http://schemas.microsoft.com/office/powerpoint/2010/main" val="639825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21</a:t>
            </a:fld>
            <a:endParaRPr lang="en-US"/>
          </a:p>
        </p:txBody>
      </p:sp>
    </p:spTree>
    <p:extLst>
      <p:ext uri="{BB962C8B-B14F-4D97-AF65-F5344CB8AC3E}">
        <p14:creationId xmlns:p14="http://schemas.microsoft.com/office/powerpoint/2010/main" val="1883729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22</a:t>
            </a:fld>
            <a:endParaRPr lang="en-US"/>
          </a:p>
        </p:txBody>
      </p:sp>
    </p:spTree>
    <p:extLst>
      <p:ext uri="{BB962C8B-B14F-4D97-AF65-F5344CB8AC3E}">
        <p14:creationId xmlns:p14="http://schemas.microsoft.com/office/powerpoint/2010/main" val="2844940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26</a:t>
            </a:fld>
            <a:endParaRPr lang="en-US"/>
          </a:p>
        </p:txBody>
      </p:sp>
    </p:spTree>
    <p:extLst>
      <p:ext uri="{BB962C8B-B14F-4D97-AF65-F5344CB8AC3E}">
        <p14:creationId xmlns:p14="http://schemas.microsoft.com/office/powerpoint/2010/main" val="1254828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27</a:t>
            </a:fld>
            <a:endParaRPr lang="en-US"/>
          </a:p>
        </p:txBody>
      </p:sp>
    </p:spTree>
    <p:extLst>
      <p:ext uri="{BB962C8B-B14F-4D97-AF65-F5344CB8AC3E}">
        <p14:creationId xmlns:p14="http://schemas.microsoft.com/office/powerpoint/2010/main" val="351872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4</a:t>
            </a:fld>
            <a:endParaRPr lang="en-US"/>
          </a:p>
        </p:txBody>
      </p:sp>
    </p:spTree>
    <p:extLst>
      <p:ext uri="{BB962C8B-B14F-4D97-AF65-F5344CB8AC3E}">
        <p14:creationId xmlns:p14="http://schemas.microsoft.com/office/powerpoint/2010/main" val="351403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13</a:t>
            </a:fld>
            <a:endParaRPr lang="en-US"/>
          </a:p>
        </p:txBody>
      </p:sp>
    </p:spTree>
    <p:extLst>
      <p:ext uri="{BB962C8B-B14F-4D97-AF65-F5344CB8AC3E}">
        <p14:creationId xmlns:p14="http://schemas.microsoft.com/office/powerpoint/2010/main" val="3742846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14</a:t>
            </a:fld>
            <a:endParaRPr lang="en-US"/>
          </a:p>
        </p:txBody>
      </p:sp>
    </p:spTree>
    <p:extLst>
      <p:ext uri="{BB962C8B-B14F-4D97-AF65-F5344CB8AC3E}">
        <p14:creationId xmlns:p14="http://schemas.microsoft.com/office/powerpoint/2010/main" val="4039756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15</a:t>
            </a:fld>
            <a:endParaRPr lang="en-US"/>
          </a:p>
        </p:txBody>
      </p:sp>
    </p:spTree>
    <p:extLst>
      <p:ext uri="{BB962C8B-B14F-4D97-AF65-F5344CB8AC3E}">
        <p14:creationId xmlns:p14="http://schemas.microsoft.com/office/powerpoint/2010/main" val="3555174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16</a:t>
            </a:fld>
            <a:endParaRPr lang="en-US"/>
          </a:p>
        </p:txBody>
      </p:sp>
    </p:spTree>
    <p:extLst>
      <p:ext uri="{BB962C8B-B14F-4D97-AF65-F5344CB8AC3E}">
        <p14:creationId xmlns:p14="http://schemas.microsoft.com/office/powerpoint/2010/main" val="196021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17</a:t>
            </a:fld>
            <a:endParaRPr lang="en-US"/>
          </a:p>
        </p:txBody>
      </p:sp>
    </p:spTree>
    <p:extLst>
      <p:ext uri="{BB962C8B-B14F-4D97-AF65-F5344CB8AC3E}">
        <p14:creationId xmlns:p14="http://schemas.microsoft.com/office/powerpoint/2010/main" val="215757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18</a:t>
            </a:fld>
            <a:endParaRPr lang="en-US"/>
          </a:p>
        </p:txBody>
      </p:sp>
    </p:spTree>
    <p:extLst>
      <p:ext uri="{BB962C8B-B14F-4D97-AF65-F5344CB8AC3E}">
        <p14:creationId xmlns:p14="http://schemas.microsoft.com/office/powerpoint/2010/main" val="2899213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44C08B-DA71-CD42-B9FD-407926A700FD}" type="slidenum">
              <a:rPr lang="en-US" smtClean="0"/>
              <a:t>19</a:t>
            </a:fld>
            <a:endParaRPr lang="en-US"/>
          </a:p>
        </p:txBody>
      </p:sp>
    </p:spTree>
    <p:extLst>
      <p:ext uri="{BB962C8B-B14F-4D97-AF65-F5344CB8AC3E}">
        <p14:creationId xmlns:p14="http://schemas.microsoft.com/office/powerpoint/2010/main" val="3688750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3C8-B1DC-DD62-3C80-33EA755747D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3973032-5694-F427-E7BA-BE95D19DFD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5B676D5-1BE6-F04F-6818-AFF71AE29B2D}"/>
              </a:ext>
            </a:extLst>
          </p:cNvPr>
          <p:cNvSpPr>
            <a:spLocks noGrp="1"/>
          </p:cNvSpPr>
          <p:nvPr>
            <p:ph type="dt" sz="half" idx="10"/>
          </p:nvPr>
        </p:nvSpPr>
        <p:spPr/>
        <p:txBody>
          <a:bodyPr/>
          <a:lstStyle/>
          <a:p>
            <a:fld id="{10A2D45F-5A8D-414A-9CE3-A91787CBD064}" type="datetimeFigureOut">
              <a:rPr lang="en-US" smtClean="0"/>
              <a:t>12/20/2023</a:t>
            </a:fld>
            <a:endParaRPr lang="en-US"/>
          </a:p>
        </p:txBody>
      </p:sp>
      <p:sp>
        <p:nvSpPr>
          <p:cNvPr id="5" name="Footer Placeholder 4">
            <a:extLst>
              <a:ext uri="{FF2B5EF4-FFF2-40B4-BE49-F238E27FC236}">
                <a16:creationId xmlns:a16="http://schemas.microsoft.com/office/drawing/2014/main" id="{8D8494BE-3CC6-5995-8238-64C562707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470C1-F930-FFF1-F045-F12B45E6E649}"/>
              </a:ext>
            </a:extLst>
          </p:cNvPr>
          <p:cNvSpPr>
            <a:spLocks noGrp="1"/>
          </p:cNvSpPr>
          <p:nvPr>
            <p:ph type="sldNum" sz="quarter" idx="12"/>
          </p:nvPr>
        </p:nvSpPr>
        <p:spPr/>
        <p:txBody>
          <a:bodyPr/>
          <a:lstStyle/>
          <a:p>
            <a:fld id="{57BA8975-BF35-4A4E-8BF7-D51CEB789CA6}" type="slidenum">
              <a:rPr lang="en-US" smtClean="0"/>
              <a:t>‹#›</a:t>
            </a:fld>
            <a:endParaRPr lang="en-US"/>
          </a:p>
        </p:txBody>
      </p:sp>
    </p:spTree>
    <p:extLst>
      <p:ext uri="{BB962C8B-B14F-4D97-AF65-F5344CB8AC3E}">
        <p14:creationId xmlns:p14="http://schemas.microsoft.com/office/powerpoint/2010/main" val="188103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D51E-3A86-C3F3-126A-FD82918D734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8B854C-554E-456B-252D-69DFD3D009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274E9D-5C28-E5FD-F3A9-858D47538445}"/>
              </a:ext>
            </a:extLst>
          </p:cNvPr>
          <p:cNvSpPr>
            <a:spLocks noGrp="1"/>
          </p:cNvSpPr>
          <p:nvPr>
            <p:ph type="dt" sz="half" idx="10"/>
          </p:nvPr>
        </p:nvSpPr>
        <p:spPr/>
        <p:txBody>
          <a:bodyPr/>
          <a:lstStyle/>
          <a:p>
            <a:fld id="{10A2D45F-5A8D-414A-9CE3-A91787CBD064}" type="datetimeFigureOut">
              <a:rPr lang="en-US" smtClean="0"/>
              <a:t>12/20/2023</a:t>
            </a:fld>
            <a:endParaRPr lang="en-US"/>
          </a:p>
        </p:txBody>
      </p:sp>
      <p:sp>
        <p:nvSpPr>
          <p:cNvPr id="5" name="Footer Placeholder 4">
            <a:extLst>
              <a:ext uri="{FF2B5EF4-FFF2-40B4-BE49-F238E27FC236}">
                <a16:creationId xmlns:a16="http://schemas.microsoft.com/office/drawing/2014/main" id="{A1B9FB76-5654-9004-FF7F-E501A37BB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715C12-09A4-D3E9-9649-674421F49FE6}"/>
              </a:ext>
            </a:extLst>
          </p:cNvPr>
          <p:cNvSpPr>
            <a:spLocks noGrp="1"/>
          </p:cNvSpPr>
          <p:nvPr>
            <p:ph type="sldNum" sz="quarter" idx="12"/>
          </p:nvPr>
        </p:nvSpPr>
        <p:spPr/>
        <p:txBody>
          <a:bodyPr/>
          <a:lstStyle/>
          <a:p>
            <a:fld id="{57BA8975-BF35-4A4E-8BF7-D51CEB789CA6}" type="slidenum">
              <a:rPr lang="en-US" smtClean="0"/>
              <a:t>‹#›</a:t>
            </a:fld>
            <a:endParaRPr lang="en-US"/>
          </a:p>
        </p:txBody>
      </p:sp>
    </p:spTree>
    <p:extLst>
      <p:ext uri="{BB962C8B-B14F-4D97-AF65-F5344CB8AC3E}">
        <p14:creationId xmlns:p14="http://schemas.microsoft.com/office/powerpoint/2010/main" val="3890389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7160B6-E387-4C20-63C8-45172B595CA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109BA04-ABFA-BDC3-85D0-D2A3AC67EB1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108859D-7BA4-1E6B-8948-C53EAF48E483}"/>
              </a:ext>
            </a:extLst>
          </p:cNvPr>
          <p:cNvSpPr>
            <a:spLocks noGrp="1"/>
          </p:cNvSpPr>
          <p:nvPr>
            <p:ph type="dt" sz="half" idx="10"/>
          </p:nvPr>
        </p:nvSpPr>
        <p:spPr/>
        <p:txBody>
          <a:bodyPr/>
          <a:lstStyle/>
          <a:p>
            <a:fld id="{10A2D45F-5A8D-414A-9CE3-A91787CBD064}" type="datetimeFigureOut">
              <a:rPr lang="en-US" smtClean="0"/>
              <a:t>12/20/2023</a:t>
            </a:fld>
            <a:endParaRPr lang="en-US"/>
          </a:p>
        </p:txBody>
      </p:sp>
      <p:sp>
        <p:nvSpPr>
          <p:cNvPr id="5" name="Footer Placeholder 4">
            <a:extLst>
              <a:ext uri="{FF2B5EF4-FFF2-40B4-BE49-F238E27FC236}">
                <a16:creationId xmlns:a16="http://schemas.microsoft.com/office/drawing/2014/main" id="{424A8DF7-046B-986E-BBD2-1C38F64DCE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9D9AD-2856-C111-FAAA-F95E5EC1149C}"/>
              </a:ext>
            </a:extLst>
          </p:cNvPr>
          <p:cNvSpPr>
            <a:spLocks noGrp="1"/>
          </p:cNvSpPr>
          <p:nvPr>
            <p:ph type="sldNum" sz="quarter" idx="12"/>
          </p:nvPr>
        </p:nvSpPr>
        <p:spPr/>
        <p:txBody>
          <a:bodyPr/>
          <a:lstStyle/>
          <a:p>
            <a:fld id="{57BA8975-BF35-4A4E-8BF7-D51CEB789CA6}" type="slidenum">
              <a:rPr lang="en-US" smtClean="0"/>
              <a:t>‹#›</a:t>
            </a:fld>
            <a:endParaRPr lang="en-US"/>
          </a:p>
        </p:txBody>
      </p:sp>
    </p:spTree>
    <p:extLst>
      <p:ext uri="{BB962C8B-B14F-4D97-AF65-F5344CB8AC3E}">
        <p14:creationId xmlns:p14="http://schemas.microsoft.com/office/powerpoint/2010/main" val="29221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85B5D-DBDE-2E96-E323-71CBA70356B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C3324D4-2E74-7E45-127F-6F116D618A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6F0A5A-3025-68F5-7746-DA8037B3828A}"/>
              </a:ext>
            </a:extLst>
          </p:cNvPr>
          <p:cNvSpPr>
            <a:spLocks noGrp="1"/>
          </p:cNvSpPr>
          <p:nvPr>
            <p:ph type="dt" sz="half" idx="10"/>
          </p:nvPr>
        </p:nvSpPr>
        <p:spPr/>
        <p:txBody>
          <a:bodyPr/>
          <a:lstStyle/>
          <a:p>
            <a:fld id="{10A2D45F-5A8D-414A-9CE3-A91787CBD064}" type="datetimeFigureOut">
              <a:rPr lang="en-US" smtClean="0"/>
              <a:t>12/20/2023</a:t>
            </a:fld>
            <a:endParaRPr lang="en-US"/>
          </a:p>
        </p:txBody>
      </p:sp>
      <p:sp>
        <p:nvSpPr>
          <p:cNvPr id="5" name="Footer Placeholder 4">
            <a:extLst>
              <a:ext uri="{FF2B5EF4-FFF2-40B4-BE49-F238E27FC236}">
                <a16:creationId xmlns:a16="http://schemas.microsoft.com/office/drawing/2014/main" id="{CD8ADBE3-61BA-BA24-07E1-97DED2807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8DE12-A128-542F-57D1-7C52482ECFC4}"/>
              </a:ext>
            </a:extLst>
          </p:cNvPr>
          <p:cNvSpPr>
            <a:spLocks noGrp="1"/>
          </p:cNvSpPr>
          <p:nvPr>
            <p:ph type="sldNum" sz="quarter" idx="12"/>
          </p:nvPr>
        </p:nvSpPr>
        <p:spPr/>
        <p:txBody>
          <a:bodyPr/>
          <a:lstStyle/>
          <a:p>
            <a:fld id="{57BA8975-BF35-4A4E-8BF7-D51CEB789CA6}" type="slidenum">
              <a:rPr lang="en-US" smtClean="0"/>
              <a:t>‹#›</a:t>
            </a:fld>
            <a:endParaRPr lang="en-US"/>
          </a:p>
        </p:txBody>
      </p:sp>
    </p:spTree>
    <p:extLst>
      <p:ext uri="{BB962C8B-B14F-4D97-AF65-F5344CB8AC3E}">
        <p14:creationId xmlns:p14="http://schemas.microsoft.com/office/powerpoint/2010/main" val="978138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9D45-F53C-DB99-4C5D-ECDE5AC127E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9EF5D15-7A7F-504E-A12A-88DD1A7C0E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A02F7E2-EAE7-B7EB-843B-D958C47971D4}"/>
              </a:ext>
            </a:extLst>
          </p:cNvPr>
          <p:cNvSpPr>
            <a:spLocks noGrp="1"/>
          </p:cNvSpPr>
          <p:nvPr>
            <p:ph type="dt" sz="half" idx="10"/>
          </p:nvPr>
        </p:nvSpPr>
        <p:spPr/>
        <p:txBody>
          <a:bodyPr/>
          <a:lstStyle/>
          <a:p>
            <a:fld id="{10A2D45F-5A8D-414A-9CE3-A91787CBD064}" type="datetimeFigureOut">
              <a:rPr lang="en-US" smtClean="0"/>
              <a:t>12/20/2023</a:t>
            </a:fld>
            <a:endParaRPr lang="en-US"/>
          </a:p>
        </p:txBody>
      </p:sp>
      <p:sp>
        <p:nvSpPr>
          <p:cNvPr id="5" name="Footer Placeholder 4">
            <a:extLst>
              <a:ext uri="{FF2B5EF4-FFF2-40B4-BE49-F238E27FC236}">
                <a16:creationId xmlns:a16="http://schemas.microsoft.com/office/drawing/2014/main" id="{732D2CA8-85AB-471C-F384-089E57174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D1B94-2BF4-E1CA-05B0-77E8E4953820}"/>
              </a:ext>
            </a:extLst>
          </p:cNvPr>
          <p:cNvSpPr>
            <a:spLocks noGrp="1"/>
          </p:cNvSpPr>
          <p:nvPr>
            <p:ph type="sldNum" sz="quarter" idx="12"/>
          </p:nvPr>
        </p:nvSpPr>
        <p:spPr/>
        <p:txBody>
          <a:bodyPr/>
          <a:lstStyle/>
          <a:p>
            <a:fld id="{57BA8975-BF35-4A4E-8BF7-D51CEB789CA6}" type="slidenum">
              <a:rPr lang="en-US" smtClean="0"/>
              <a:t>‹#›</a:t>
            </a:fld>
            <a:endParaRPr lang="en-US"/>
          </a:p>
        </p:txBody>
      </p:sp>
    </p:spTree>
    <p:extLst>
      <p:ext uri="{BB962C8B-B14F-4D97-AF65-F5344CB8AC3E}">
        <p14:creationId xmlns:p14="http://schemas.microsoft.com/office/powerpoint/2010/main" val="2469565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9AAE-CBAE-208D-642D-DF577CE61C6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03B6BA5-66C1-319E-5CDA-AA4AD60ED49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91F1732-C45B-1DA4-A42C-E19398F84A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770A822-BD9D-1008-E966-8B18FC61853D}"/>
              </a:ext>
            </a:extLst>
          </p:cNvPr>
          <p:cNvSpPr>
            <a:spLocks noGrp="1"/>
          </p:cNvSpPr>
          <p:nvPr>
            <p:ph type="dt" sz="half" idx="10"/>
          </p:nvPr>
        </p:nvSpPr>
        <p:spPr/>
        <p:txBody>
          <a:bodyPr/>
          <a:lstStyle/>
          <a:p>
            <a:fld id="{10A2D45F-5A8D-414A-9CE3-A91787CBD064}" type="datetimeFigureOut">
              <a:rPr lang="en-US" smtClean="0"/>
              <a:t>12/20/2023</a:t>
            </a:fld>
            <a:endParaRPr lang="en-US"/>
          </a:p>
        </p:txBody>
      </p:sp>
      <p:sp>
        <p:nvSpPr>
          <p:cNvPr id="6" name="Footer Placeholder 5">
            <a:extLst>
              <a:ext uri="{FF2B5EF4-FFF2-40B4-BE49-F238E27FC236}">
                <a16:creationId xmlns:a16="http://schemas.microsoft.com/office/drawing/2014/main" id="{FB005050-7444-E31A-79BE-07E03603AA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F38B6-1E45-6FA7-C5B0-13AE4D5A38C9}"/>
              </a:ext>
            </a:extLst>
          </p:cNvPr>
          <p:cNvSpPr>
            <a:spLocks noGrp="1"/>
          </p:cNvSpPr>
          <p:nvPr>
            <p:ph type="sldNum" sz="quarter" idx="12"/>
          </p:nvPr>
        </p:nvSpPr>
        <p:spPr/>
        <p:txBody>
          <a:bodyPr/>
          <a:lstStyle/>
          <a:p>
            <a:fld id="{57BA8975-BF35-4A4E-8BF7-D51CEB789CA6}" type="slidenum">
              <a:rPr lang="en-US" smtClean="0"/>
              <a:t>‹#›</a:t>
            </a:fld>
            <a:endParaRPr lang="en-US"/>
          </a:p>
        </p:txBody>
      </p:sp>
    </p:spTree>
    <p:extLst>
      <p:ext uri="{BB962C8B-B14F-4D97-AF65-F5344CB8AC3E}">
        <p14:creationId xmlns:p14="http://schemas.microsoft.com/office/powerpoint/2010/main" val="3323215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53AE-5860-0093-599C-26F4D95D807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B4EC9ED-2127-CDEF-A96A-EB82CD1B80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7B5DC2A-979A-9576-4EF0-CB1DBC3C432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CD5D9D6-C841-F6E0-2BB8-C0D1F34911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C747CC1-C738-CE5F-A928-16192E32725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C91823F-2E07-6636-1E1E-C3B34D4DA7D0}"/>
              </a:ext>
            </a:extLst>
          </p:cNvPr>
          <p:cNvSpPr>
            <a:spLocks noGrp="1"/>
          </p:cNvSpPr>
          <p:nvPr>
            <p:ph type="dt" sz="half" idx="10"/>
          </p:nvPr>
        </p:nvSpPr>
        <p:spPr/>
        <p:txBody>
          <a:bodyPr/>
          <a:lstStyle/>
          <a:p>
            <a:fld id="{10A2D45F-5A8D-414A-9CE3-A91787CBD064}" type="datetimeFigureOut">
              <a:rPr lang="en-US" smtClean="0"/>
              <a:t>12/20/2023</a:t>
            </a:fld>
            <a:endParaRPr lang="en-US"/>
          </a:p>
        </p:txBody>
      </p:sp>
      <p:sp>
        <p:nvSpPr>
          <p:cNvPr id="8" name="Footer Placeholder 7">
            <a:extLst>
              <a:ext uri="{FF2B5EF4-FFF2-40B4-BE49-F238E27FC236}">
                <a16:creationId xmlns:a16="http://schemas.microsoft.com/office/drawing/2014/main" id="{9EEBAF8F-5AE1-7A46-38CF-6D5EBB6603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83E850-5336-A1E0-E07B-22C345268A46}"/>
              </a:ext>
            </a:extLst>
          </p:cNvPr>
          <p:cNvSpPr>
            <a:spLocks noGrp="1"/>
          </p:cNvSpPr>
          <p:nvPr>
            <p:ph type="sldNum" sz="quarter" idx="12"/>
          </p:nvPr>
        </p:nvSpPr>
        <p:spPr/>
        <p:txBody>
          <a:bodyPr/>
          <a:lstStyle/>
          <a:p>
            <a:fld id="{57BA8975-BF35-4A4E-8BF7-D51CEB789CA6}" type="slidenum">
              <a:rPr lang="en-US" smtClean="0"/>
              <a:t>‹#›</a:t>
            </a:fld>
            <a:endParaRPr lang="en-US"/>
          </a:p>
        </p:txBody>
      </p:sp>
    </p:spTree>
    <p:extLst>
      <p:ext uri="{BB962C8B-B14F-4D97-AF65-F5344CB8AC3E}">
        <p14:creationId xmlns:p14="http://schemas.microsoft.com/office/powerpoint/2010/main" val="209237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BF71-3A16-D347-BCC7-2711FE7649E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636893F-3D42-4355-EA60-79F6F626CD33}"/>
              </a:ext>
            </a:extLst>
          </p:cNvPr>
          <p:cNvSpPr>
            <a:spLocks noGrp="1"/>
          </p:cNvSpPr>
          <p:nvPr>
            <p:ph type="dt" sz="half" idx="10"/>
          </p:nvPr>
        </p:nvSpPr>
        <p:spPr/>
        <p:txBody>
          <a:bodyPr/>
          <a:lstStyle/>
          <a:p>
            <a:fld id="{10A2D45F-5A8D-414A-9CE3-A91787CBD064}" type="datetimeFigureOut">
              <a:rPr lang="en-US" smtClean="0"/>
              <a:t>12/20/2023</a:t>
            </a:fld>
            <a:endParaRPr lang="en-US"/>
          </a:p>
        </p:txBody>
      </p:sp>
      <p:sp>
        <p:nvSpPr>
          <p:cNvPr id="4" name="Footer Placeholder 3">
            <a:extLst>
              <a:ext uri="{FF2B5EF4-FFF2-40B4-BE49-F238E27FC236}">
                <a16:creationId xmlns:a16="http://schemas.microsoft.com/office/drawing/2014/main" id="{AC324699-21F0-A619-4A45-8DCAD6B5E4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9928BA-C3E3-9F8E-990A-84CCB75E579F}"/>
              </a:ext>
            </a:extLst>
          </p:cNvPr>
          <p:cNvSpPr>
            <a:spLocks noGrp="1"/>
          </p:cNvSpPr>
          <p:nvPr>
            <p:ph type="sldNum" sz="quarter" idx="12"/>
          </p:nvPr>
        </p:nvSpPr>
        <p:spPr/>
        <p:txBody>
          <a:bodyPr/>
          <a:lstStyle/>
          <a:p>
            <a:fld id="{57BA8975-BF35-4A4E-8BF7-D51CEB789CA6}" type="slidenum">
              <a:rPr lang="en-US" smtClean="0"/>
              <a:t>‹#›</a:t>
            </a:fld>
            <a:endParaRPr lang="en-US"/>
          </a:p>
        </p:txBody>
      </p:sp>
    </p:spTree>
    <p:extLst>
      <p:ext uri="{BB962C8B-B14F-4D97-AF65-F5344CB8AC3E}">
        <p14:creationId xmlns:p14="http://schemas.microsoft.com/office/powerpoint/2010/main" val="289738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B4010A-FFF8-0896-87CB-4DF6902B795D}"/>
              </a:ext>
            </a:extLst>
          </p:cNvPr>
          <p:cNvSpPr>
            <a:spLocks noGrp="1"/>
          </p:cNvSpPr>
          <p:nvPr>
            <p:ph type="dt" sz="half" idx="10"/>
          </p:nvPr>
        </p:nvSpPr>
        <p:spPr/>
        <p:txBody>
          <a:bodyPr/>
          <a:lstStyle/>
          <a:p>
            <a:fld id="{10A2D45F-5A8D-414A-9CE3-A91787CBD064}" type="datetimeFigureOut">
              <a:rPr lang="en-US" smtClean="0"/>
              <a:t>12/20/2023</a:t>
            </a:fld>
            <a:endParaRPr lang="en-US"/>
          </a:p>
        </p:txBody>
      </p:sp>
      <p:sp>
        <p:nvSpPr>
          <p:cNvPr id="3" name="Footer Placeholder 2">
            <a:extLst>
              <a:ext uri="{FF2B5EF4-FFF2-40B4-BE49-F238E27FC236}">
                <a16:creationId xmlns:a16="http://schemas.microsoft.com/office/drawing/2014/main" id="{258463A9-8629-0360-4CF8-B83365437B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F22C29-3053-32FE-F48F-C180ABAE7F19}"/>
              </a:ext>
            </a:extLst>
          </p:cNvPr>
          <p:cNvSpPr>
            <a:spLocks noGrp="1"/>
          </p:cNvSpPr>
          <p:nvPr>
            <p:ph type="sldNum" sz="quarter" idx="12"/>
          </p:nvPr>
        </p:nvSpPr>
        <p:spPr/>
        <p:txBody>
          <a:bodyPr/>
          <a:lstStyle/>
          <a:p>
            <a:fld id="{57BA8975-BF35-4A4E-8BF7-D51CEB789CA6}" type="slidenum">
              <a:rPr lang="en-US" smtClean="0"/>
              <a:t>‹#›</a:t>
            </a:fld>
            <a:endParaRPr lang="en-US"/>
          </a:p>
        </p:txBody>
      </p:sp>
    </p:spTree>
    <p:extLst>
      <p:ext uri="{BB962C8B-B14F-4D97-AF65-F5344CB8AC3E}">
        <p14:creationId xmlns:p14="http://schemas.microsoft.com/office/powerpoint/2010/main" val="312923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1998-BE62-B164-4FD9-967957F56C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E81D5D4-3466-819F-5631-0D8D2D4A8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25EAAC2-0CD2-6313-83D8-5C4667A6A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1C8BC5C-178D-EE33-8F44-03969A4B1A14}"/>
              </a:ext>
            </a:extLst>
          </p:cNvPr>
          <p:cNvSpPr>
            <a:spLocks noGrp="1"/>
          </p:cNvSpPr>
          <p:nvPr>
            <p:ph type="dt" sz="half" idx="10"/>
          </p:nvPr>
        </p:nvSpPr>
        <p:spPr/>
        <p:txBody>
          <a:bodyPr/>
          <a:lstStyle/>
          <a:p>
            <a:fld id="{10A2D45F-5A8D-414A-9CE3-A91787CBD064}" type="datetimeFigureOut">
              <a:rPr lang="en-US" smtClean="0"/>
              <a:t>12/20/2023</a:t>
            </a:fld>
            <a:endParaRPr lang="en-US"/>
          </a:p>
        </p:txBody>
      </p:sp>
      <p:sp>
        <p:nvSpPr>
          <p:cNvPr id="6" name="Footer Placeholder 5">
            <a:extLst>
              <a:ext uri="{FF2B5EF4-FFF2-40B4-BE49-F238E27FC236}">
                <a16:creationId xmlns:a16="http://schemas.microsoft.com/office/drawing/2014/main" id="{1DC1AA87-E1CC-1210-1CB1-AD256BE88B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26E32F-7F3C-D97B-D6C3-8C70E35BDEFE}"/>
              </a:ext>
            </a:extLst>
          </p:cNvPr>
          <p:cNvSpPr>
            <a:spLocks noGrp="1"/>
          </p:cNvSpPr>
          <p:nvPr>
            <p:ph type="sldNum" sz="quarter" idx="12"/>
          </p:nvPr>
        </p:nvSpPr>
        <p:spPr/>
        <p:txBody>
          <a:bodyPr/>
          <a:lstStyle/>
          <a:p>
            <a:fld id="{57BA8975-BF35-4A4E-8BF7-D51CEB789CA6}" type="slidenum">
              <a:rPr lang="en-US" smtClean="0"/>
              <a:t>‹#›</a:t>
            </a:fld>
            <a:endParaRPr lang="en-US"/>
          </a:p>
        </p:txBody>
      </p:sp>
    </p:spTree>
    <p:extLst>
      <p:ext uri="{BB962C8B-B14F-4D97-AF65-F5344CB8AC3E}">
        <p14:creationId xmlns:p14="http://schemas.microsoft.com/office/powerpoint/2010/main" val="1031896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86B5-EC60-04F2-37EC-446F1F6872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EADE8F7-19BB-0C44-7BF5-A0DAE05F4B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38EF6A-6308-BBBF-1323-FBE95A5DB4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9D21AAA-A6B4-012A-94A7-F193CC091B49}"/>
              </a:ext>
            </a:extLst>
          </p:cNvPr>
          <p:cNvSpPr>
            <a:spLocks noGrp="1"/>
          </p:cNvSpPr>
          <p:nvPr>
            <p:ph type="dt" sz="half" idx="10"/>
          </p:nvPr>
        </p:nvSpPr>
        <p:spPr/>
        <p:txBody>
          <a:bodyPr/>
          <a:lstStyle/>
          <a:p>
            <a:fld id="{10A2D45F-5A8D-414A-9CE3-A91787CBD064}" type="datetimeFigureOut">
              <a:rPr lang="en-US" smtClean="0"/>
              <a:t>12/20/2023</a:t>
            </a:fld>
            <a:endParaRPr lang="en-US"/>
          </a:p>
        </p:txBody>
      </p:sp>
      <p:sp>
        <p:nvSpPr>
          <p:cNvPr id="6" name="Footer Placeholder 5">
            <a:extLst>
              <a:ext uri="{FF2B5EF4-FFF2-40B4-BE49-F238E27FC236}">
                <a16:creationId xmlns:a16="http://schemas.microsoft.com/office/drawing/2014/main" id="{2C53AF3B-014E-BB01-1936-DE38838B4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8F9DF-46BE-4E4D-9E86-4AAA30C19A5E}"/>
              </a:ext>
            </a:extLst>
          </p:cNvPr>
          <p:cNvSpPr>
            <a:spLocks noGrp="1"/>
          </p:cNvSpPr>
          <p:nvPr>
            <p:ph type="sldNum" sz="quarter" idx="12"/>
          </p:nvPr>
        </p:nvSpPr>
        <p:spPr/>
        <p:txBody>
          <a:bodyPr/>
          <a:lstStyle/>
          <a:p>
            <a:fld id="{57BA8975-BF35-4A4E-8BF7-D51CEB789CA6}" type="slidenum">
              <a:rPr lang="en-US" smtClean="0"/>
              <a:t>‹#›</a:t>
            </a:fld>
            <a:endParaRPr lang="en-US"/>
          </a:p>
        </p:txBody>
      </p:sp>
    </p:spTree>
    <p:extLst>
      <p:ext uri="{BB962C8B-B14F-4D97-AF65-F5344CB8AC3E}">
        <p14:creationId xmlns:p14="http://schemas.microsoft.com/office/powerpoint/2010/main" val="4161264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C0ED6B-F68C-EFFF-9C7D-92B28D2571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0255958-FC40-2C0E-C696-CC2741F189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C37C01-2CE0-FF2F-FC76-5186872D3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A2D45F-5A8D-414A-9CE3-A91787CBD064}" type="datetimeFigureOut">
              <a:rPr lang="en-US" smtClean="0"/>
              <a:t>12/20/2023</a:t>
            </a:fld>
            <a:endParaRPr lang="en-US"/>
          </a:p>
        </p:txBody>
      </p:sp>
      <p:sp>
        <p:nvSpPr>
          <p:cNvPr id="5" name="Footer Placeholder 4">
            <a:extLst>
              <a:ext uri="{FF2B5EF4-FFF2-40B4-BE49-F238E27FC236}">
                <a16:creationId xmlns:a16="http://schemas.microsoft.com/office/drawing/2014/main" id="{E54A326A-877E-AB16-6434-2BBFC33DDF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CEC9F0-6103-0902-FCBF-781C16079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BA8975-BF35-4A4E-8BF7-D51CEB789CA6}" type="slidenum">
              <a:rPr lang="en-US" smtClean="0"/>
              <a:t>‹#›</a:t>
            </a:fld>
            <a:endParaRPr lang="en-US"/>
          </a:p>
        </p:txBody>
      </p:sp>
    </p:spTree>
    <p:extLst>
      <p:ext uri="{BB962C8B-B14F-4D97-AF65-F5344CB8AC3E}">
        <p14:creationId xmlns:p14="http://schemas.microsoft.com/office/powerpoint/2010/main" val="2474822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brain with a circuit board and a light bulb&#10;&#10;Description automatically generated with medium confidence">
            <a:extLst>
              <a:ext uri="{FF2B5EF4-FFF2-40B4-BE49-F238E27FC236}">
                <a16:creationId xmlns:a16="http://schemas.microsoft.com/office/drawing/2014/main" id="{F0E32690-4146-7A1E-43FD-5ED6C146B0D3}"/>
              </a:ext>
            </a:extLst>
          </p:cNvPr>
          <p:cNvPicPr>
            <a:picLocks noChangeAspect="1"/>
          </p:cNvPicPr>
          <p:nvPr/>
        </p:nvPicPr>
        <p:blipFill>
          <a:blip r:embed="rId3"/>
          <a:stretch>
            <a:fillRect/>
          </a:stretch>
        </p:blipFill>
        <p:spPr>
          <a:xfrm>
            <a:off x="5427230" y="1018910"/>
            <a:ext cx="1337543" cy="1337543"/>
          </a:xfrm>
          <a:prstGeom prst="rect">
            <a:avLst/>
          </a:prstGeom>
        </p:spPr>
      </p:pic>
      <p:grpSp>
        <p:nvGrpSpPr>
          <p:cNvPr id="13" name="Group 12">
            <a:extLst>
              <a:ext uri="{FF2B5EF4-FFF2-40B4-BE49-F238E27FC236}">
                <a16:creationId xmlns:a16="http://schemas.microsoft.com/office/drawing/2014/main" id="{D4B83E06-BCD9-D079-6830-E5C5E98564D7}"/>
              </a:ext>
            </a:extLst>
          </p:cNvPr>
          <p:cNvGrpSpPr/>
          <p:nvPr/>
        </p:nvGrpSpPr>
        <p:grpSpPr>
          <a:xfrm>
            <a:off x="2773679" y="2362433"/>
            <a:ext cx="6164581" cy="2471623"/>
            <a:chOff x="2773679" y="2362433"/>
            <a:chExt cx="6164581" cy="2471623"/>
          </a:xfrm>
        </p:grpSpPr>
        <p:sp>
          <p:nvSpPr>
            <p:cNvPr id="4" name="TextBox 3">
              <a:extLst>
                <a:ext uri="{FF2B5EF4-FFF2-40B4-BE49-F238E27FC236}">
                  <a16:creationId xmlns:a16="http://schemas.microsoft.com/office/drawing/2014/main" id="{123AC191-7555-2890-00D5-792BED4B2B52}"/>
                </a:ext>
              </a:extLst>
            </p:cNvPr>
            <p:cNvSpPr txBox="1"/>
            <p:nvPr/>
          </p:nvSpPr>
          <p:spPr>
            <a:xfrm>
              <a:off x="3852437" y="3233618"/>
              <a:ext cx="4487126" cy="1015663"/>
            </a:xfrm>
            <a:prstGeom prst="rect">
              <a:avLst/>
            </a:prstGeom>
            <a:noFill/>
            <a:effectLst>
              <a:outerShdw blurRad="216788" dist="50800" dir="5400000" sx="110748" sy="110748" algn="ctr" rotWithShape="0">
                <a:srgbClr val="000000">
                  <a:alpha val="43137"/>
                </a:srgbClr>
              </a:outerShdw>
            </a:effectLst>
          </p:spPr>
          <p:txBody>
            <a:bodyPr wrap="none" rtlCol="0">
              <a:spAutoFit/>
            </a:bodyPr>
            <a:lstStyle/>
            <a:p>
              <a:r>
                <a:rPr lang="en-US" sz="6000" dirty="0">
                  <a:solidFill>
                    <a:schemeClr val="accent1">
                      <a:lumMod val="75000"/>
                    </a:schemeClr>
                  </a:solidFill>
                </a:rPr>
                <a:t>DEFENSE DNS</a:t>
              </a:r>
            </a:p>
          </p:txBody>
        </p:sp>
        <p:sp>
          <p:nvSpPr>
            <p:cNvPr id="5" name="TextBox 4">
              <a:extLst>
                <a:ext uri="{FF2B5EF4-FFF2-40B4-BE49-F238E27FC236}">
                  <a16:creationId xmlns:a16="http://schemas.microsoft.com/office/drawing/2014/main" id="{B3232586-CEE7-DAD4-C02D-F7364E3B0777}"/>
                </a:ext>
              </a:extLst>
            </p:cNvPr>
            <p:cNvSpPr txBox="1"/>
            <p:nvPr/>
          </p:nvSpPr>
          <p:spPr>
            <a:xfrm>
              <a:off x="4728959" y="2671990"/>
              <a:ext cx="2734082" cy="646331"/>
            </a:xfrm>
            <a:prstGeom prst="rect">
              <a:avLst/>
            </a:prstGeom>
            <a:noFill/>
          </p:spPr>
          <p:txBody>
            <a:bodyPr wrap="none" rtlCol="0">
              <a:spAutoFit/>
            </a:bodyPr>
            <a:lstStyle/>
            <a:p>
              <a:r>
                <a:rPr lang="en-US" sz="3600" dirty="0"/>
                <a:t>GREYMATTER</a:t>
              </a:r>
            </a:p>
          </p:txBody>
        </p:sp>
        <p:sp>
          <p:nvSpPr>
            <p:cNvPr id="7" name="TextBox 6">
              <a:extLst>
                <a:ext uri="{FF2B5EF4-FFF2-40B4-BE49-F238E27FC236}">
                  <a16:creationId xmlns:a16="http://schemas.microsoft.com/office/drawing/2014/main" id="{2BFB353D-0138-11ED-6BBA-5F0D4645B57B}"/>
                </a:ext>
              </a:extLst>
            </p:cNvPr>
            <p:cNvSpPr txBox="1"/>
            <p:nvPr/>
          </p:nvSpPr>
          <p:spPr>
            <a:xfrm>
              <a:off x="3253740" y="4249281"/>
              <a:ext cx="5684520" cy="584775"/>
            </a:xfrm>
            <a:prstGeom prst="rect">
              <a:avLst/>
            </a:prstGeom>
            <a:noFill/>
          </p:spPr>
          <p:txBody>
            <a:bodyPr wrap="square" rtlCol="0">
              <a:spAutoFit/>
            </a:bodyPr>
            <a:lstStyle/>
            <a:p>
              <a:pPr algn="ctr"/>
              <a:r>
                <a:rPr lang="en-US" sz="1600" dirty="0">
                  <a:solidFill>
                    <a:schemeClr val="accent1">
                      <a:lumMod val="75000"/>
                    </a:schemeClr>
                  </a:solidFill>
                </a:rPr>
                <a:t>PS 1524: DOMAIN NAME SERVICES (DNS) FILTERING SERVICE USING THREAT INTELLIGENCE FEEDS AND AI/ML TECHNIQUES</a:t>
              </a:r>
            </a:p>
          </p:txBody>
        </p:sp>
        <p:sp>
          <p:nvSpPr>
            <p:cNvPr id="8" name="TextBox 7">
              <a:extLst>
                <a:ext uri="{FF2B5EF4-FFF2-40B4-BE49-F238E27FC236}">
                  <a16:creationId xmlns:a16="http://schemas.microsoft.com/office/drawing/2014/main" id="{551FD817-4E91-DC19-6E31-9BD6C8CFF5A5}"/>
                </a:ext>
              </a:extLst>
            </p:cNvPr>
            <p:cNvSpPr txBox="1"/>
            <p:nvPr/>
          </p:nvSpPr>
          <p:spPr>
            <a:xfrm>
              <a:off x="2773679" y="3628304"/>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B1FB002F-3358-9F2D-C1E9-208D38DA5DC8}"/>
                </a:ext>
              </a:extLst>
            </p:cNvPr>
            <p:cNvSpPr txBox="1"/>
            <p:nvPr/>
          </p:nvSpPr>
          <p:spPr>
            <a:xfrm>
              <a:off x="5589291" y="2362433"/>
              <a:ext cx="1013419" cy="369332"/>
            </a:xfrm>
            <a:prstGeom prst="rect">
              <a:avLst/>
            </a:prstGeom>
            <a:noFill/>
          </p:spPr>
          <p:txBody>
            <a:bodyPr wrap="none" rtlCol="0">
              <a:spAutoFit/>
            </a:bodyPr>
            <a:lstStyle/>
            <a:p>
              <a:r>
                <a:rPr lang="en-US" dirty="0"/>
                <a:t>SIH 2023</a:t>
              </a:r>
            </a:p>
          </p:txBody>
        </p:sp>
      </p:grpSp>
      <p:pic>
        <p:nvPicPr>
          <p:cNvPr id="21" name="Picture 20" descr="A screenshot of a computer&#10;&#10;Description automatically generated">
            <a:extLst>
              <a:ext uri="{FF2B5EF4-FFF2-40B4-BE49-F238E27FC236}">
                <a16:creationId xmlns:a16="http://schemas.microsoft.com/office/drawing/2014/main" id="{A90B0C51-18C2-4316-E7D2-E813EE9B70B8}"/>
              </a:ext>
            </a:extLst>
          </p:cNvPr>
          <p:cNvPicPr preferRelativeResize="0">
            <a:picLocks noChangeAspect="1"/>
          </p:cNvPicPr>
          <p:nvPr/>
        </p:nvPicPr>
        <p:blipFill rotWithShape="1">
          <a:blip r:embed="rId4"/>
          <a:srcRect l="-34278" t="-1391" r="50598" b="1391"/>
          <a:stretch/>
        </p:blipFill>
        <p:spPr>
          <a:xfrm>
            <a:off x="7715709" y="1469554"/>
            <a:ext cx="4494114" cy="2970639"/>
          </a:xfrm>
          <a:prstGeom prst="rect">
            <a:avLst/>
          </a:prstGeom>
          <a:effectLst>
            <a:outerShdw blurRad="152796" dist="38100" dir="8100000" sx="105000" sy="105000" algn="tr" rotWithShape="0">
              <a:prstClr val="black">
                <a:alpha val="40000"/>
              </a:prstClr>
            </a:outerShdw>
          </a:effectLst>
        </p:spPr>
      </p:pic>
      <p:pic>
        <p:nvPicPr>
          <p:cNvPr id="23" name="Picture 22" descr="A blue and black text&#10;&#10;Description automatically generated">
            <a:extLst>
              <a:ext uri="{FF2B5EF4-FFF2-40B4-BE49-F238E27FC236}">
                <a16:creationId xmlns:a16="http://schemas.microsoft.com/office/drawing/2014/main" id="{E531888A-4933-9BD4-7986-918C6C519CC8}"/>
              </a:ext>
            </a:extLst>
          </p:cNvPr>
          <p:cNvPicPr>
            <a:picLocks noChangeAspect="1"/>
          </p:cNvPicPr>
          <p:nvPr/>
        </p:nvPicPr>
        <p:blipFill rotWithShape="1">
          <a:blip r:embed="rId5"/>
          <a:srcRect l="19593"/>
          <a:stretch/>
        </p:blipFill>
        <p:spPr>
          <a:xfrm>
            <a:off x="-17825" y="2712993"/>
            <a:ext cx="2655043" cy="1727200"/>
          </a:xfrm>
          <a:prstGeom prst="rect">
            <a:avLst/>
          </a:prstGeom>
          <a:effectLst>
            <a:outerShdw blurRad="449548" dist="50800" dir="5400000" sx="110550" sy="110550" algn="ctr" rotWithShape="0">
              <a:srgbClr val="000000">
                <a:alpha val="43137"/>
              </a:srgbClr>
            </a:outerShdw>
          </a:effectLst>
        </p:spPr>
      </p:pic>
      <p:pic>
        <p:nvPicPr>
          <p:cNvPr id="25" name="Picture 24" descr="A black background with white text&#10;&#10;Description automatically generated">
            <a:extLst>
              <a:ext uri="{FF2B5EF4-FFF2-40B4-BE49-F238E27FC236}">
                <a16:creationId xmlns:a16="http://schemas.microsoft.com/office/drawing/2014/main" id="{5C3A5918-91C9-8125-0F47-890D8D712365}"/>
              </a:ext>
            </a:extLst>
          </p:cNvPr>
          <p:cNvPicPr>
            <a:picLocks noChangeAspect="1"/>
          </p:cNvPicPr>
          <p:nvPr/>
        </p:nvPicPr>
        <p:blipFill rotWithShape="1">
          <a:blip r:embed="rId6"/>
          <a:srcRect l="-4022" t="-6150" r="4545" b="6150"/>
          <a:stretch/>
        </p:blipFill>
        <p:spPr>
          <a:xfrm>
            <a:off x="8801177" y="5147434"/>
            <a:ext cx="3390824" cy="1710566"/>
          </a:xfrm>
          <a:prstGeom prst="rect">
            <a:avLst/>
          </a:prstGeom>
          <a:effectLst>
            <a:outerShdw blurRad="454205" dist="38100" dir="10800000" sx="110074" sy="110074" algn="r" rotWithShape="0">
              <a:prstClr val="black">
                <a:alpha val="40000"/>
              </a:prstClr>
            </a:outerShdw>
          </a:effectLst>
        </p:spPr>
      </p:pic>
      <p:pic>
        <p:nvPicPr>
          <p:cNvPr id="27" name="Picture 26" descr="A screenshot of a black background&#10;&#10;Description automatically generated">
            <a:extLst>
              <a:ext uri="{FF2B5EF4-FFF2-40B4-BE49-F238E27FC236}">
                <a16:creationId xmlns:a16="http://schemas.microsoft.com/office/drawing/2014/main" id="{E60E511B-B4AB-5288-7B47-BD04A608BBC4}"/>
              </a:ext>
            </a:extLst>
          </p:cNvPr>
          <p:cNvPicPr>
            <a:picLocks noChangeAspect="1"/>
          </p:cNvPicPr>
          <p:nvPr/>
        </p:nvPicPr>
        <p:blipFill rotWithShape="1">
          <a:blip r:embed="rId7"/>
          <a:srcRect l="17739" t="6371"/>
          <a:stretch/>
        </p:blipFill>
        <p:spPr>
          <a:xfrm>
            <a:off x="-35416" y="-29350"/>
            <a:ext cx="3963564" cy="2119364"/>
          </a:xfrm>
          <a:prstGeom prst="rect">
            <a:avLst/>
          </a:prstGeom>
          <a:effectLst>
            <a:outerShdw blurRad="200539" dist="38100" dir="5400000" sx="109756" sy="109756" algn="t" rotWithShape="0">
              <a:prstClr val="black">
                <a:alpha val="40000"/>
              </a:prstClr>
            </a:outerShdw>
          </a:effectLst>
        </p:spPr>
      </p:pic>
      <p:pic>
        <p:nvPicPr>
          <p:cNvPr id="29" name="Picture 28" descr="A screenshot of a website&#10;&#10;Description automatically generated">
            <a:extLst>
              <a:ext uri="{FF2B5EF4-FFF2-40B4-BE49-F238E27FC236}">
                <a16:creationId xmlns:a16="http://schemas.microsoft.com/office/drawing/2014/main" id="{3F32E38D-737F-DB62-B069-5AFE7D405863}"/>
              </a:ext>
            </a:extLst>
          </p:cNvPr>
          <p:cNvPicPr>
            <a:picLocks noChangeAspect="1"/>
          </p:cNvPicPr>
          <p:nvPr/>
        </p:nvPicPr>
        <p:blipFill rotWithShape="1">
          <a:blip r:embed="rId8"/>
          <a:srcRect l="1001" t="1731" r="-1001" b="-555"/>
          <a:stretch/>
        </p:blipFill>
        <p:spPr>
          <a:xfrm>
            <a:off x="-35416" y="5371153"/>
            <a:ext cx="3538715" cy="1502484"/>
          </a:xfrm>
          <a:prstGeom prst="rect">
            <a:avLst/>
          </a:prstGeom>
          <a:effectLst>
            <a:outerShdw blurRad="422110" dist="38100" sx="110026" sy="110026" algn="l" rotWithShape="0">
              <a:prstClr val="black">
                <a:alpha val="40000"/>
              </a:prstClr>
            </a:outerShdw>
          </a:effectLst>
        </p:spPr>
      </p:pic>
      <p:pic>
        <p:nvPicPr>
          <p:cNvPr id="33" name="Picture 32" descr="A graph of data breaches&#10;&#10;Description automatically generated">
            <a:extLst>
              <a:ext uri="{FF2B5EF4-FFF2-40B4-BE49-F238E27FC236}">
                <a16:creationId xmlns:a16="http://schemas.microsoft.com/office/drawing/2014/main" id="{40AE28D5-BED1-A6A8-5725-8D3D396E7A97}"/>
              </a:ext>
            </a:extLst>
          </p:cNvPr>
          <p:cNvPicPr>
            <a:picLocks noChangeAspect="1"/>
          </p:cNvPicPr>
          <p:nvPr/>
        </p:nvPicPr>
        <p:blipFill rotWithShape="1">
          <a:blip r:embed="rId9"/>
          <a:srcRect t="59232"/>
          <a:stretch/>
        </p:blipFill>
        <p:spPr>
          <a:xfrm>
            <a:off x="8031130" y="-1"/>
            <a:ext cx="3863273" cy="1235839"/>
          </a:xfrm>
          <a:prstGeom prst="rect">
            <a:avLst/>
          </a:prstGeom>
          <a:effectLst>
            <a:outerShdw blurRad="375589" dist="38100" dir="10800000" sx="110000" sy="110000" algn="r" rotWithShape="0">
              <a:prstClr val="black">
                <a:alpha val="40000"/>
              </a:prstClr>
            </a:outerShdw>
          </a:effectLst>
        </p:spPr>
      </p:pic>
    </p:spTree>
    <p:extLst>
      <p:ext uri="{BB962C8B-B14F-4D97-AF65-F5344CB8AC3E}">
        <p14:creationId xmlns:p14="http://schemas.microsoft.com/office/powerpoint/2010/main" val="1662855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A10B380-F8AB-9620-ADFF-5B2DC3E498D4}"/>
              </a:ext>
            </a:extLst>
          </p:cNvPr>
          <p:cNvSpPr/>
          <p:nvPr/>
        </p:nvSpPr>
        <p:spPr>
          <a:xfrm>
            <a:off x="245218" y="337959"/>
            <a:ext cx="709200" cy="646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sp>
        <p:nvSpPr>
          <p:cNvPr id="2" name="TextBox 1">
            <a:extLst>
              <a:ext uri="{FF2B5EF4-FFF2-40B4-BE49-F238E27FC236}">
                <a16:creationId xmlns:a16="http://schemas.microsoft.com/office/drawing/2014/main" id="{1AB9C070-0F9D-65A6-D4B8-18332A6194C5}"/>
              </a:ext>
            </a:extLst>
          </p:cNvPr>
          <p:cNvSpPr txBox="1"/>
          <p:nvPr/>
        </p:nvSpPr>
        <p:spPr>
          <a:xfrm>
            <a:off x="1072896" y="337959"/>
            <a:ext cx="2994218" cy="646331"/>
          </a:xfrm>
          <a:prstGeom prst="rect">
            <a:avLst/>
          </a:prstGeom>
          <a:noFill/>
        </p:spPr>
        <p:txBody>
          <a:bodyPr wrap="none" rtlCol="0">
            <a:spAutoFit/>
          </a:bodyPr>
          <a:lstStyle/>
          <a:p>
            <a:r>
              <a:rPr lang="en-US" sz="3600" b="1" dirty="0">
                <a:solidFill>
                  <a:srgbClr val="002060"/>
                </a:solidFill>
              </a:rPr>
              <a:t>DNS</a:t>
            </a:r>
            <a:r>
              <a:rPr lang="en-US" sz="2400" b="1" dirty="0">
                <a:solidFill>
                  <a:srgbClr val="002060"/>
                </a:solidFill>
              </a:rPr>
              <a:t> </a:t>
            </a:r>
            <a:r>
              <a:rPr lang="en-US" sz="3600" b="1" dirty="0">
                <a:solidFill>
                  <a:srgbClr val="002060"/>
                </a:solidFill>
              </a:rPr>
              <a:t>RESOLVER</a:t>
            </a:r>
            <a:endParaRPr lang="en-US" sz="2400" b="1" dirty="0">
              <a:solidFill>
                <a:srgbClr val="002060"/>
              </a:solidFill>
            </a:endParaRPr>
          </a:p>
        </p:txBody>
      </p:sp>
      <p:pic>
        <p:nvPicPr>
          <p:cNvPr id="6" name="Picture 5" descr="A screenshot of a computer&#10;&#10;Description automatically generated">
            <a:extLst>
              <a:ext uri="{FF2B5EF4-FFF2-40B4-BE49-F238E27FC236}">
                <a16:creationId xmlns:a16="http://schemas.microsoft.com/office/drawing/2014/main" id="{D8826912-BE83-AAAA-5D0D-773EA97B99FB}"/>
              </a:ext>
            </a:extLst>
          </p:cNvPr>
          <p:cNvPicPr>
            <a:picLocks noChangeAspect="1"/>
          </p:cNvPicPr>
          <p:nvPr/>
        </p:nvPicPr>
        <p:blipFill>
          <a:blip r:embed="rId2"/>
          <a:stretch>
            <a:fillRect/>
          </a:stretch>
        </p:blipFill>
        <p:spPr>
          <a:xfrm>
            <a:off x="3026267" y="1318559"/>
            <a:ext cx="6139465" cy="211044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F80158C-C161-8A28-75C1-238F857D5E5C}"/>
              </a:ext>
            </a:extLst>
          </p:cNvPr>
          <p:cNvPicPr>
            <a:picLocks noChangeAspect="1"/>
          </p:cNvPicPr>
          <p:nvPr/>
        </p:nvPicPr>
        <p:blipFill>
          <a:blip r:embed="rId3"/>
          <a:stretch>
            <a:fillRect/>
          </a:stretch>
        </p:blipFill>
        <p:spPr>
          <a:xfrm>
            <a:off x="3026267" y="4182867"/>
            <a:ext cx="6139465" cy="2165701"/>
          </a:xfrm>
          <a:prstGeom prst="rect">
            <a:avLst/>
          </a:prstGeom>
        </p:spPr>
      </p:pic>
    </p:spTree>
    <p:extLst>
      <p:ext uri="{BB962C8B-B14F-4D97-AF65-F5344CB8AC3E}">
        <p14:creationId xmlns:p14="http://schemas.microsoft.com/office/powerpoint/2010/main" val="99615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A10B380-F8AB-9620-ADFF-5B2DC3E498D4}"/>
              </a:ext>
            </a:extLst>
          </p:cNvPr>
          <p:cNvSpPr/>
          <p:nvPr/>
        </p:nvSpPr>
        <p:spPr>
          <a:xfrm>
            <a:off x="245218" y="337959"/>
            <a:ext cx="709200" cy="646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2</a:t>
            </a:r>
          </a:p>
        </p:txBody>
      </p:sp>
      <p:sp>
        <p:nvSpPr>
          <p:cNvPr id="2" name="TextBox 1">
            <a:extLst>
              <a:ext uri="{FF2B5EF4-FFF2-40B4-BE49-F238E27FC236}">
                <a16:creationId xmlns:a16="http://schemas.microsoft.com/office/drawing/2014/main" id="{1AB9C070-0F9D-65A6-D4B8-18332A6194C5}"/>
              </a:ext>
            </a:extLst>
          </p:cNvPr>
          <p:cNvSpPr txBox="1"/>
          <p:nvPr/>
        </p:nvSpPr>
        <p:spPr>
          <a:xfrm>
            <a:off x="1072896" y="337959"/>
            <a:ext cx="5682133" cy="646331"/>
          </a:xfrm>
          <a:prstGeom prst="rect">
            <a:avLst/>
          </a:prstGeom>
          <a:noFill/>
        </p:spPr>
        <p:txBody>
          <a:bodyPr wrap="none" rtlCol="0">
            <a:spAutoFit/>
          </a:bodyPr>
          <a:lstStyle/>
          <a:p>
            <a:r>
              <a:rPr lang="en-US" sz="3600" b="1" dirty="0">
                <a:solidFill>
                  <a:srgbClr val="002060"/>
                </a:solidFill>
              </a:rPr>
              <a:t>ML MODELS TO DETECT DGA</a:t>
            </a:r>
          </a:p>
        </p:txBody>
      </p:sp>
      <p:pic>
        <p:nvPicPr>
          <p:cNvPr id="3" name="Picture 2">
            <a:extLst>
              <a:ext uri="{FF2B5EF4-FFF2-40B4-BE49-F238E27FC236}">
                <a16:creationId xmlns:a16="http://schemas.microsoft.com/office/drawing/2014/main" id="{8F3BB0A6-733A-F4BC-2544-3677083C933A}"/>
              </a:ext>
            </a:extLst>
          </p:cNvPr>
          <p:cNvPicPr>
            <a:picLocks noChangeAspect="1"/>
          </p:cNvPicPr>
          <p:nvPr/>
        </p:nvPicPr>
        <p:blipFill>
          <a:blip r:embed="rId2"/>
          <a:stretch>
            <a:fillRect/>
          </a:stretch>
        </p:blipFill>
        <p:spPr>
          <a:xfrm>
            <a:off x="1988820" y="2104549"/>
            <a:ext cx="7051485" cy="3481670"/>
          </a:xfrm>
          <a:prstGeom prst="rect">
            <a:avLst/>
          </a:prstGeom>
        </p:spPr>
      </p:pic>
      <p:sp>
        <p:nvSpPr>
          <p:cNvPr id="4" name="TextBox 3">
            <a:extLst>
              <a:ext uri="{FF2B5EF4-FFF2-40B4-BE49-F238E27FC236}">
                <a16:creationId xmlns:a16="http://schemas.microsoft.com/office/drawing/2014/main" id="{FAF8FF37-78E1-3D1E-2F56-8A32E25B6000}"/>
              </a:ext>
            </a:extLst>
          </p:cNvPr>
          <p:cNvSpPr txBox="1"/>
          <p:nvPr/>
        </p:nvSpPr>
        <p:spPr>
          <a:xfrm>
            <a:off x="1371600" y="1463040"/>
            <a:ext cx="4581447" cy="369332"/>
          </a:xfrm>
          <a:prstGeom prst="rect">
            <a:avLst/>
          </a:prstGeom>
          <a:noFill/>
        </p:spPr>
        <p:txBody>
          <a:bodyPr wrap="none" rtlCol="0">
            <a:spAutoFit/>
          </a:bodyPr>
          <a:lstStyle/>
          <a:p>
            <a:r>
              <a:rPr lang="en-US" dirty="0"/>
              <a:t>(ii) Implementation of DGA using CNN method </a:t>
            </a:r>
          </a:p>
        </p:txBody>
      </p:sp>
      <p:sp>
        <p:nvSpPr>
          <p:cNvPr id="6" name="TextBox 5">
            <a:extLst>
              <a:ext uri="{FF2B5EF4-FFF2-40B4-BE49-F238E27FC236}">
                <a16:creationId xmlns:a16="http://schemas.microsoft.com/office/drawing/2014/main" id="{FC8E0327-7A40-22B1-DE6B-074E6843AFC1}"/>
              </a:ext>
            </a:extLst>
          </p:cNvPr>
          <p:cNvSpPr txBox="1"/>
          <p:nvPr/>
        </p:nvSpPr>
        <p:spPr>
          <a:xfrm>
            <a:off x="2017336" y="5854045"/>
            <a:ext cx="8220173" cy="646331"/>
          </a:xfrm>
          <a:prstGeom prst="rect">
            <a:avLst/>
          </a:prstGeom>
          <a:noFill/>
        </p:spPr>
        <p:txBody>
          <a:bodyPr wrap="square" rtlCol="0">
            <a:spAutoFit/>
          </a:bodyPr>
          <a:lstStyle/>
          <a:p>
            <a:r>
              <a:rPr lang="en-US" dirty="0"/>
              <a:t>The provided code is a Python script that demonstrates a simple binary classification task using a Convolutional Neural Network (CNN) with domain names as input.</a:t>
            </a:r>
          </a:p>
        </p:txBody>
      </p:sp>
    </p:spTree>
    <p:extLst>
      <p:ext uri="{BB962C8B-B14F-4D97-AF65-F5344CB8AC3E}">
        <p14:creationId xmlns:p14="http://schemas.microsoft.com/office/powerpoint/2010/main" val="8491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A10B380-F8AB-9620-ADFF-5B2DC3E498D4}"/>
              </a:ext>
            </a:extLst>
          </p:cNvPr>
          <p:cNvSpPr/>
          <p:nvPr/>
        </p:nvSpPr>
        <p:spPr>
          <a:xfrm>
            <a:off x="245218" y="337959"/>
            <a:ext cx="709200" cy="646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2</a:t>
            </a:r>
          </a:p>
        </p:txBody>
      </p:sp>
      <p:sp>
        <p:nvSpPr>
          <p:cNvPr id="2" name="TextBox 1">
            <a:extLst>
              <a:ext uri="{FF2B5EF4-FFF2-40B4-BE49-F238E27FC236}">
                <a16:creationId xmlns:a16="http://schemas.microsoft.com/office/drawing/2014/main" id="{1AB9C070-0F9D-65A6-D4B8-18332A6194C5}"/>
              </a:ext>
            </a:extLst>
          </p:cNvPr>
          <p:cNvSpPr txBox="1"/>
          <p:nvPr/>
        </p:nvSpPr>
        <p:spPr>
          <a:xfrm>
            <a:off x="1072896" y="337959"/>
            <a:ext cx="5682133" cy="646331"/>
          </a:xfrm>
          <a:prstGeom prst="rect">
            <a:avLst/>
          </a:prstGeom>
          <a:noFill/>
        </p:spPr>
        <p:txBody>
          <a:bodyPr wrap="none" rtlCol="0">
            <a:spAutoFit/>
          </a:bodyPr>
          <a:lstStyle/>
          <a:p>
            <a:r>
              <a:rPr lang="en-US" sz="3600" b="1" dirty="0">
                <a:solidFill>
                  <a:srgbClr val="002060"/>
                </a:solidFill>
              </a:rPr>
              <a:t>ML MODELS TO DETECT DGA</a:t>
            </a:r>
          </a:p>
        </p:txBody>
      </p:sp>
      <p:pic>
        <p:nvPicPr>
          <p:cNvPr id="8" name="Picture 7" descr="A blue squares with white text&#10;&#10;Description automatically generated">
            <a:extLst>
              <a:ext uri="{FF2B5EF4-FFF2-40B4-BE49-F238E27FC236}">
                <a16:creationId xmlns:a16="http://schemas.microsoft.com/office/drawing/2014/main" id="{595CFD49-CC73-D367-7288-D71D08F61072}"/>
              </a:ext>
            </a:extLst>
          </p:cNvPr>
          <p:cNvPicPr>
            <a:picLocks noChangeAspect="1"/>
          </p:cNvPicPr>
          <p:nvPr/>
        </p:nvPicPr>
        <p:blipFill>
          <a:blip r:embed="rId2"/>
          <a:stretch>
            <a:fillRect/>
          </a:stretch>
        </p:blipFill>
        <p:spPr>
          <a:xfrm>
            <a:off x="151229" y="2243265"/>
            <a:ext cx="4545873" cy="3638550"/>
          </a:xfrm>
          <a:prstGeom prst="rect">
            <a:avLst/>
          </a:prstGeom>
        </p:spPr>
      </p:pic>
      <p:sp>
        <p:nvSpPr>
          <p:cNvPr id="10" name="TextBox 9">
            <a:extLst>
              <a:ext uri="{FF2B5EF4-FFF2-40B4-BE49-F238E27FC236}">
                <a16:creationId xmlns:a16="http://schemas.microsoft.com/office/drawing/2014/main" id="{70FA2E4F-67D6-B665-FAC4-A7D1E9BE34F9}"/>
              </a:ext>
            </a:extLst>
          </p:cNvPr>
          <p:cNvSpPr txBox="1"/>
          <p:nvPr/>
        </p:nvSpPr>
        <p:spPr>
          <a:xfrm>
            <a:off x="1322173" y="1556951"/>
            <a:ext cx="4790350" cy="369332"/>
          </a:xfrm>
          <a:prstGeom prst="rect">
            <a:avLst/>
          </a:prstGeom>
          <a:noFill/>
        </p:spPr>
        <p:txBody>
          <a:bodyPr wrap="none" rtlCol="0">
            <a:spAutoFit/>
          </a:bodyPr>
          <a:lstStyle/>
          <a:p>
            <a:r>
              <a:rPr lang="en-US" dirty="0"/>
              <a:t>(ii) Implementation of DGA using Random Forest</a:t>
            </a:r>
          </a:p>
        </p:txBody>
      </p:sp>
      <p:pic>
        <p:nvPicPr>
          <p:cNvPr id="12" name="Picture 11" descr="A graph with different colored bars&#10;&#10;Description automatically generated with medium confidence">
            <a:extLst>
              <a:ext uri="{FF2B5EF4-FFF2-40B4-BE49-F238E27FC236}">
                <a16:creationId xmlns:a16="http://schemas.microsoft.com/office/drawing/2014/main" id="{1DEADC80-0A46-2D79-7C48-60021FFC7C25}"/>
              </a:ext>
            </a:extLst>
          </p:cNvPr>
          <p:cNvPicPr>
            <a:picLocks noChangeAspect="1"/>
          </p:cNvPicPr>
          <p:nvPr/>
        </p:nvPicPr>
        <p:blipFill>
          <a:blip r:embed="rId3"/>
          <a:stretch>
            <a:fillRect/>
          </a:stretch>
        </p:blipFill>
        <p:spPr>
          <a:xfrm>
            <a:off x="5216086" y="2937017"/>
            <a:ext cx="5400234" cy="2251045"/>
          </a:xfrm>
          <a:prstGeom prst="rect">
            <a:avLst/>
          </a:prstGeom>
        </p:spPr>
      </p:pic>
    </p:spTree>
    <p:extLst>
      <p:ext uri="{BB962C8B-B14F-4D97-AF65-F5344CB8AC3E}">
        <p14:creationId xmlns:p14="http://schemas.microsoft.com/office/powerpoint/2010/main" val="4133644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A2A2D47-72B9-EC65-A254-E8401BB92C58}"/>
              </a:ext>
            </a:extLst>
          </p:cNvPr>
          <p:cNvSpPr/>
          <p:nvPr/>
        </p:nvSpPr>
        <p:spPr>
          <a:xfrm>
            <a:off x="241378" y="332756"/>
            <a:ext cx="709200" cy="64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3</a:t>
            </a:r>
          </a:p>
        </p:txBody>
      </p:sp>
      <p:sp>
        <p:nvSpPr>
          <p:cNvPr id="2" name="TextBox 1">
            <a:extLst>
              <a:ext uri="{FF2B5EF4-FFF2-40B4-BE49-F238E27FC236}">
                <a16:creationId xmlns:a16="http://schemas.microsoft.com/office/drawing/2014/main" id="{18E17420-B9DE-7204-8757-140C0B1666A4}"/>
              </a:ext>
            </a:extLst>
          </p:cNvPr>
          <p:cNvSpPr txBox="1"/>
          <p:nvPr/>
        </p:nvSpPr>
        <p:spPr>
          <a:xfrm>
            <a:off x="1085088" y="341221"/>
            <a:ext cx="5668860" cy="646331"/>
          </a:xfrm>
          <a:prstGeom prst="rect">
            <a:avLst/>
          </a:prstGeom>
          <a:noFill/>
        </p:spPr>
        <p:txBody>
          <a:bodyPr wrap="none" rtlCol="0">
            <a:spAutoFit/>
          </a:bodyPr>
          <a:lstStyle/>
          <a:p>
            <a:r>
              <a:rPr lang="en-US" sz="3600" b="1" dirty="0">
                <a:solidFill>
                  <a:srgbClr val="002060"/>
                </a:solidFill>
              </a:rPr>
              <a:t>DNS TUNNELING DETECTION</a:t>
            </a:r>
          </a:p>
        </p:txBody>
      </p:sp>
      <p:sp>
        <p:nvSpPr>
          <p:cNvPr id="26" name="Bevel 25">
            <a:extLst>
              <a:ext uri="{FF2B5EF4-FFF2-40B4-BE49-F238E27FC236}">
                <a16:creationId xmlns:a16="http://schemas.microsoft.com/office/drawing/2014/main" id="{CC9F4D83-B162-77D6-C5AE-EBC2F707646A}"/>
              </a:ext>
            </a:extLst>
          </p:cNvPr>
          <p:cNvSpPr/>
          <p:nvPr/>
        </p:nvSpPr>
        <p:spPr>
          <a:xfrm>
            <a:off x="8697951" y="337959"/>
            <a:ext cx="2252546" cy="646771"/>
          </a:xfrm>
          <a:prstGeom prst="bevel">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ACCURACY 99.1%</a:t>
            </a:r>
          </a:p>
        </p:txBody>
      </p:sp>
      <p:pic>
        <p:nvPicPr>
          <p:cNvPr id="29" name="Picture 28">
            <a:extLst>
              <a:ext uri="{FF2B5EF4-FFF2-40B4-BE49-F238E27FC236}">
                <a16:creationId xmlns:a16="http://schemas.microsoft.com/office/drawing/2014/main" id="{47BDB887-214F-0A9F-6DC1-04B6D63AE408}"/>
              </a:ext>
            </a:extLst>
          </p:cNvPr>
          <p:cNvPicPr>
            <a:picLocks noChangeAspect="1"/>
          </p:cNvPicPr>
          <p:nvPr/>
        </p:nvPicPr>
        <p:blipFill>
          <a:blip r:embed="rId3"/>
          <a:stretch>
            <a:fillRect/>
          </a:stretch>
        </p:blipFill>
        <p:spPr>
          <a:xfrm>
            <a:off x="1220401" y="1740719"/>
            <a:ext cx="10432613" cy="4942450"/>
          </a:xfrm>
          <a:prstGeom prst="rect">
            <a:avLst/>
          </a:prstGeom>
        </p:spPr>
      </p:pic>
      <p:sp>
        <p:nvSpPr>
          <p:cNvPr id="30" name="TextBox 29">
            <a:extLst>
              <a:ext uri="{FF2B5EF4-FFF2-40B4-BE49-F238E27FC236}">
                <a16:creationId xmlns:a16="http://schemas.microsoft.com/office/drawing/2014/main" id="{82D59A9A-2BBD-01E7-16AD-DE141D70BF8C}"/>
              </a:ext>
            </a:extLst>
          </p:cNvPr>
          <p:cNvSpPr txBox="1"/>
          <p:nvPr/>
        </p:nvSpPr>
        <p:spPr>
          <a:xfrm>
            <a:off x="1085088" y="1169233"/>
            <a:ext cx="4047343" cy="707886"/>
          </a:xfrm>
          <a:prstGeom prst="rect">
            <a:avLst/>
          </a:prstGeom>
          <a:noFill/>
        </p:spPr>
        <p:txBody>
          <a:bodyPr wrap="square" rtlCol="0">
            <a:spAutoFit/>
          </a:bodyPr>
          <a:lstStyle/>
          <a:p>
            <a:r>
              <a:rPr lang="en-US" sz="2000" b="1" dirty="0"/>
              <a:t>POST INCIDENT ANALYSIS</a:t>
            </a:r>
          </a:p>
          <a:p>
            <a:endParaRPr lang="en-US" sz="2000" dirty="0"/>
          </a:p>
        </p:txBody>
      </p:sp>
    </p:spTree>
    <p:extLst>
      <p:ext uri="{BB962C8B-B14F-4D97-AF65-F5344CB8AC3E}">
        <p14:creationId xmlns:p14="http://schemas.microsoft.com/office/powerpoint/2010/main" val="1639528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A2A2D47-72B9-EC65-A254-E8401BB92C58}"/>
              </a:ext>
            </a:extLst>
          </p:cNvPr>
          <p:cNvSpPr/>
          <p:nvPr/>
        </p:nvSpPr>
        <p:spPr>
          <a:xfrm>
            <a:off x="241378" y="332756"/>
            <a:ext cx="709200" cy="64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3</a:t>
            </a:r>
          </a:p>
        </p:txBody>
      </p:sp>
      <p:sp>
        <p:nvSpPr>
          <p:cNvPr id="2" name="TextBox 1">
            <a:extLst>
              <a:ext uri="{FF2B5EF4-FFF2-40B4-BE49-F238E27FC236}">
                <a16:creationId xmlns:a16="http://schemas.microsoft.com/office/drawing/2014/main" id="{18E17420-B9DE-7204-8757-140C0B1666A4}"/>
              </a:ext>
            </a:extLst>
          </p:cNvPr>
          <p:cNvSpPr txBox="1"/>
          <p:nvPr/>
        </p:nvSpPr>
        <p:spPr>
          <a:xfrm>
            <a:off x="1085088" y="341221"/>
            <a:ext cx="5668860" cy="646331"/>
          </a:xfrm>
          <a:prstGeom prst="rect">
            <a:avLst/>
          </a:prstGeom>
          <a:noFill/>
        </p:spPr>
        <p:txBody>
          <a:bodyPr wrap="none" rtlCol="0">
            <a:spAutoFit/>
          </a:bodyPr>
          <a:lstStyle/>
          <a:p>
            <a:r>
              <a:rPr lang="en-US" sz="3600" b="1" dirty="0">
                <a:solidFill>
                  <a:srgbClr val="002060"/>
                </a:solidFill>
              </a:rPr>
              <a:t>DNS TUNNELING DETECTION</a:t>
            </a:r>
          </a:p>
        </p:txBody>
      </p:sp>
      <p:sp>
        <p:nvSpPr>
          <p:cNvPr id="9" name="Bevel 8">
            <a:extLst>
              <a:ext uri="{FF2B5EF4-FFF2-40B4-BE49-F238E27FC236}">
                <a16:creationId xmlns:a16="http://schemas.microsoft.com/office/drawing/2014/main" id="{8673AE7D-F2D7-571F-1C07-2CC8AFD4B2A5}"/>
              </a:ext>
            </a:extLst>
          </p:cNvPr>
          <p:cNvSpPr/>
          <p:nvPr/>
        </p:nvSpPr>
        <p:spPr>
          <a:xfrm>
            <a:off x="8697951" y="337959"/>
            <a:ext cx="2252546" cy="646771"/>
          </a:xfrm>
          <a:prstGeom prst="bevel">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ACCURACY 99.1%</a:t>
            </a:r>
          </a:p>
        </p:txBody>
      </p:sp>
      <p:pic>
        <p:nvPicPr>
          <p:cNvPr id="4" name="Picture 3">
            <a:extLst>
              <a:ext uri="{FF2B5EF4-FFF2-40B4-BE49-F238E27FC236}">
                <a16:creationId xmlns:a16="http://schemas.microsoft.com/office/drawing/2014/main" id="{BE9EFF78-6B4D-7609-B2A4-AAA30834B90C}"/>
              </a:ext>
            </a:extLst>
          </p:cNvPr>
          <p:cNvPicPr>
            <a:picLocks noChangeAspect="1"/>
          </p:cNvPicPr>
          <p:nvPr/>
        </p:nvPicPr>
        <p:blipFill>
          <a:blip r:embed="rId3"/>
          <a:stretch>
            <a:fillRect/>
          </a:stretch>
        </p:blipFill>
        <p:spPr>
          <a:xfrm>
            <a:off x="1559301" y="1412993"/>
            <a:ext cx="9073397" cy="5103786"/>
          </a:xfrm>
          <a:prstGeom prst="rect">
            <a:avLst/>
          </a:prstGeom>
        </p:spPr>
      </p:pic>
    </p:spTree>
    <p:extLst>
      <p:ext uri="{BB962C8B-B14F-4D97-AF65-F5344CB8AC3E}">
        <p14:creationId xmlns:p14="http://schemas.microsoft.com/office/powerpoint/2010/main" val="2551075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A2A2D47-72B9-EC65-A254-E8401BB92C58}"/>
              </a:ext>
            </a:extLst>
          </p:cNvPr>
          <p:cNvSpPr/>
          <p:nvPr/>
        </p:nvSpPr>
        <p:spPr>
          <a:xfrm>
            <a:off x="241378" y="332756"/>
            <a:ext cx="709200" cy="64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3</a:t>
            </a:r>
          </a:p>
        </p:txBody>
      </p:sp>
      <p:sp>
        <p:nvSpPr>
          <p:cNvPr id="2" name="TextBox 1">
            <a:extLst>
              <a:ext uri="{FF2B5EF4-FFF2-40B4-BE49-F238E27FC236}">
                <a16:creationId xmlns:a16="http://schemas.microsoft.com/office/drawing/2014/main" id="{18E17420-B9DE-7204-8757-140C0B1666A4}"/>
              </a:ext>
            </a:extLst>
          </p:cNvPr>
          <p:cNvSpPr txBox="1"/>
          <p:nvPr/>
        </p:nvSpPr>
        <p:spPr>
          <a:xfrm>
            <a:off x="1085088" y="341221"/>
            <a:ext cx="5668860" cy="646331"/>
          </a:xfrm>
          <a:prstGeom prst="rect">
            <a:avLst/>
          </a:prstGeom>
          <a:noFill/>
        </p:spPr>
        <p:txBody>
          <a:bodyPr wrap="none" rtlCol="0">
            <a:spAutoFit/>
          </a:bodyPr>
          <a:lstStyle/>
          <a:p>
            <a:r>
              <a:rPr lang="en-US" sz="3600" b="1" dirty="0">
                <a:solidFill>
                  <a:srgbClr val="002060"/>
                </a:solidFill>
              </a:rPr>
              <a:t>DNS TUNNELING DETECTION</a:t>
            </a:r>
          </a:p>
        </p:txBody>
      </p:sp>
      <p:sp>
        <p:nvSpPr>
          <p:cNvPr id="9" name="Bevel 8">
            <a:extLst>
              <a:ext uri="{FF2B5EF4-FFF2-40B4-BE49-F238E27FC236}">
                <a16:creationId xmlns:a16="http://schemas.microsoft.com/office/drawing/2014/main" id="{8673AE7D-F2D7-571F-1C07-2CC8AFD4B2A5}"/>
              </a:ext>
            </a:extLst>
          </p:cNvPr>
          <p:cNvSpPr/>
          <p:nvPr/>
        </p:nvSpPr>
        <p:spPr>
          <a:xfrm>
            <a:off x="8697951" y="337959"/>
            <a:ext cx="2252546" cy="646771"/>
          </a:xfrm>
          <a:prstGeom prst="bevel">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ACCURACY 99.1%</a:t>
            </a:r>
          </a:p>
        </p:txBody>
      </p:sp>
      <p:pic>
        <p:nvPicPr>
          <p:cNvPr id="10" name="Picture 9">
            <a:extLst>
              <a:ext uri="{FF2B5EF4-FFF2-40B4-BE49-F238E27FC236}">
                <a16:creationId xmlns:a16="http://schemas.microsoft.com/office/drawing/2014/main" id="{7E8A4472-065A-208B-C2F3-FE5F264A96C9}"/>
              </a:ext>
            </a:extLst>
          </p:cNvPr>
          <p:cNvPicPr>
            <a:picLocks noChangeAspect="1"/>
          </p:cNvPicPr>
          <p:nvPr/>
        </p:nvPicPr>
        <p:blipFill>
          <a:blip r:embed="rId3"/>
          <a:stretch>
            <a:fillRect/>
          </a:stretch>
        </p:blipFill>
        <p:spPr>
          <a:xfrm>
            <a:off x="1085088" y="1557178"/>
            <a:ext cx="9078243" cy="5106512"/>
          </a:xfrm>
          <a:prstGeom prst="rect">
            <a:avLst/>
          </a:prstGeom>
        </p:spPr>
      </p:pic>
    </p:spTree>
    <p:extLst>
      <p:ext uri="{BB962C8B-B14F-4D97-AF65-F5344CB8AC3E}">
        <p14:creationId xmlns:p14="http://schemas.microsoft.com/office/powerpoint/2010/main" val="206701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A2A2D47-72B9-EC65-A254-E8401BB92C58}"/>
              </a:ext>
            </a:extLst>
          </p:cNvPr>
          <p:cNvSpPr/>
          <p:nvPr/>
        </p:nvSpPr>
        <p:spPr>
          <a:xfrm>
            <a:off x="241378" y="332756"/>
            <a:ext cx="709200" cy="64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3</a:t>
            </a:r>
          </a:p>
        </p:txBody>
      </p:sp>
      <p:sp>
        <p:nvSpPr>
          <p:cNvPr id="2" name="TextBox 1">
            <a:extLst>
              <a:ext uri="{FF2B5EF4-FFF2-40B4-BE49-F238E27FC236}">
                <a16:creationId xmlns:a16="http://schemas.microsoft.com/office/drawing/2014/main" id="{18E17420-B9DE-7204-8757-140C0B1666A4}"/>
              </a:ext>
            </a:extLst>
          </p:cNvPr>
          <p:cNvSpPr txBox="1"/>
          <p:nvPr/>
        </p:nvSpPr>
        <p:spPr>
          <a:xfrm>
            <a:off x="1085088" y="341221"/>
            <a:ext cx="5668860" cy="646331"/>
          </a:xfrm>
          <a:prstGeom prst="rect">
            <a:avLst/>
          </a:prstGeom>
          <a:noFill/>
        </p:spPr>
        <p:txBody>
          <a:bodyPr wrap="none" rtlCol="0">
            <a:spAutoFit/>
          </a:bodyPr>
          <a:lstStyle/>
          <a:p>
            <a:r>
              <a:rPr lang="en-US" sz="3600" b="1" dirty="0">
                <a:solidFill>
                  <a:srgbClr val="002060"/>
                </a:solidFill>
              </a:rPr>
              <a:t>DNS TUNNELING DETECTION</a:t>
            </a:r>
          </a:p>
        </p:txBody>
      </p:sp>
      <p:sp>
        <p:nvSpPr>
          <p:cNvPr id="9" name="Bevel 8">
            <a:extLst>
              <a:ext uri="{FF2B5EF4-FFF2-40B4-BE49-F238E27FC236}">
                <a16:creationId xmlns:a16="http://schemas.microsoft.com/office/drawing/2014/main" id="{8673AE7D-F2D7-571F-1C07-2CC8AFD4B2A5}"/>
              </a:ext>
            </a:extLst>
          </p:cNvPr>
          <p:cNvSpPr/>
          <p:nvPr/>
        </p:nvSpPr>
        <p:spPr>
          <a:xfrm>
            <a:off x="8697951" y="337959"/>
            <a:ext cx="2252546" cy="646771"/>
          </a:xfrm>
          <a:prstGeom prst="bevel">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ACCURACY 99.1%</a:t>
            </a:r>
          </a:p>
        </p:txBody>
      </p:sp>
      <p:pic>
        <p:nvPicPr>
          <p:cNvPr id="3" name="Picture 2">
            <a:extLst>
              <a:ext uri="{FF2B5EF4-FFF2-40B4-BE49-F238E27FC236}">
                <a16:creationId xmlns:a16="http://schemas.microsoft.com/office/drawing/2014/main" id="{F2FECCE1-DADB-BCF2-4553-A1015220182B}"/>
              </a:ext>
            </a:extLst>
          </p:cNvPr>
          <p:cNvPicPr>
            <a:picLocks noChangeAspect="1"/>
          </p:cNvPicPr>
          <p:nvPr/>
        </p:nvPicPr>
        <p:blipFill>
          <a:blip r:embed="rId3"/>
          <a:stretch>
            <a:fillRect/>
          </a:stretch>
        </p:blipFill>
        <p:spPr>
          <a:xfrm>
            <a:off x="1085088" y="1188720"/>
            <a:ext cx="9802356" cy="5513826"/>
          </a:xfrm>
          <a:prstGeom prst="rect">
            <a:avLst/>
          </a:prstGeom>
        </p:spPr>
      </p:pic>
    </p:spTree>
    <p:extLst>
      <p:ext uri="{BB962C8B-B14F-4D97-AF65-F5344CB8AC3E}">
        <p14:creationId xmlns:p14="http://schemas.microsoft.com/office/powerpoint/2010/main" val="3497861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A2A2D47-72B9-EC65-A254-E8401BB92C58}"/>
              </a:ext>
            </a:extLst>
          </p:cNvPr>
          <p:cNvSpPr/>
          <p:nvPr/>
        </p:nvSpPr>
        <p:spPr>
          <a:xfrm>
            <a:off x="241378" y="332756"/>
            <a:ext cx="709200" cy="64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4</a:t>
            </a:r>
          </a:p>
        </p:txBody>
      </p:sp>
      <p:sp>
        <p:nvSpPr>
          <p:cNvPr id="2" name="TextBox 1">
            <a:extLst>
              <a:ext uri="{FF2B5EF4-FFF2-40B4-BE49-F238E27FC236}">
                <a16:creationId xmlns:a16="http://schemas.microsoft.com/office/drawing/2014/main" id="{18E17420-B9DE-7204-8757-140C0B1666A4}"/>
              </a:ext>
            </a:extLst>
          </p:cNvPr>
          <p:cNvSpPr txBox="1"/>
          <p:nvPr/>
        </p:nvSpPr>
        <p:spPr>
          <a:xfrm>
            <a:off x="1072896" y="332756"/>
            <a:ext cx="2107308" cy="646331"/>
          </a:xfrm>
          <a:prstGeom prst="rect">
            <a:avLst/>
          </a:prstGeom>
          <a:noFill/>
        </p:spPr>
        <p:txBody>
          <a:bodyPr wrap="none" rtlCol="0">
            <a:spAutoFit/>
          </a:bodyPr>
          <a:lstStyle/>
          <a:p>
            <a:r>
              <a:rPr lang="en-US" sz="3600" b="1" dirty="0">
                <a:solidFill>
                  <a:srgbClr val="002060"/>
                </a:solidFill>
              </a:rPr>
              <a:t>STIX-TAXII</a:t>
            </a:r>
          </a:p>
        </p:txBody>
      </p:sp>
      <p:pic>
        <p:nvPicPr>
          <p:cNvPr id="7" name="Picture 6">
            <a:extLst>
              <a:ext uri="{FF2B5EF4-FFF2-40B4-BE49-F238E27FC236}">
                <a16:creationId xmlns:a16="http://schemas.microsoft.com/office/drawing/2014/main" id="{062BB51B-645D-80F3-2225-E817842DDACC}"/>
              </a:ext>
            </a:extLst>
          </p:cNvPr>
          <p:cNvPicPr>
            <a:picLocks noChangeAspect="1"/>
          </p:cNvPicPr>
          <p:nvPr/>
        </p:nvPicPr>
        <p:blipFill>
          <a:blip r:embed="rId3"/>
          <a:stretch>
            <a:fillRect/>
          </a:stretch>
        </p:blipFill>
        <p:spPr>
          <a:xfrm>
            <a:off x="1342187" y="1025728"/>
            <a:ext cx="9776917" cy="5499516"/>
          </a:xfrm>
          <a:prstGeom prst="rect">
            <a:avLst/>
          </a:prstGeom>
        </p:spPr>
      </p:pic>
    </p:spTree>
    <p:extLst>
      <p:ext uri="{BB962C8B-B14F-4D97-AF65-F5344CB8AC3E}">
        <p14:creationId xmlns:p14="http://schemas.microsoft.com/office/powerpoint/2010/main" val="417297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A2A2D47-72B9-EC65-A254-E8401BB92C58}"/>
              </a:ext>
            </a:extLst>
          </p:cNvPr>
          <p:cNvSpPr/>
          <p:nvPr/>
        </p:nvSpPr>
        <p:spPr>
          <a:xfrm>
            <a:off x="241378" y="332756"/>
            <a:ext cx="709200" cy="64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4</a:t>
            </a:r>
          </a:p>
        </p:txBody>
      </p:sp>
      <p:sp>
        <p:nvSpPr>
          <p:cNvPr id="2" name="TextBox 1">
            <a:extLst>
              <a:ext uri="{FF2B5EF4-FFF2-40B4-BE49-F238E27FC236}">
                <a16:creationId xmlns:a16="http://schemas.microsoft.com/office/drawing/2014/main" id="{18E17420-B9DE-7204-8757-140C0B1666A4}"/>
              </a:ext>
            </a:extLst>
          </p:cNvPr>
          <p:cNvSpPr txBox="1"/>
          <p:nvPr/>
        </p:nvSpPr>
        <p:spPr>
          <a:xfrm>
            <a:off x="1072896" y="332756"/>
            <a:ext cx="2107308" cy="646331"/>
          </a:xfrm>
          <a:prstGeom prst="rect">
            <a:avLst/>
          </a:prstGeom>
          <a:noFill/>
        </p:spPr>
        <p:txBody>
          <a:bodyPr wrap="none" rtlCol="0">
            <a:spAutoFit/>
          </a:bodyPr>
          <a:lstStyle/>
          <a:p>
            <a:r>
              <a:rPr lang="en-US" sz="3600" b="1" dirty="0">
                <a:solidFill>
                  <a:srgbClr val="002060"/>
                </a:solidFill>
              </a:rPr>
              <a:t>STIX-TAXII</a:t>
            </a:r>
          </a:p>
        </p:txBody>
      </p:sp>
      <p:pic>
        <p:nvPicPr>
          <p:cNvPr id="7" name="Picture 6" descr="A screen shot of a computer&#10;&#10;Description automatically generated">
            <a:extLst>
              <a:ext uri="{FF2B5EF4-FFF2-40B4-BE49-F238E27FC236}">
                <a16:creationId xmlns:a16="http://schemas.microsoft.com/office/drawing/2014/main" id="{DB745E14-6E16-C12E-BE97-BC4773C7B592}"/>
              </a:ext>
            </a:extLst>
          </p:cNvPr>
          <p:cNvPicPr>
            <a:picLocks noChangeAspect="1"/>
          </p:cNvPicPr>
          <p:nvPr/>
        </p:nvPicPr>
        <p:blipFill>
          <a:blip r:embed="rId3"/>
          <a:stretch>
            <a:fillRect/>
          </a:stretch>
        </p:blipFill>
        <p:spPr>
          <a:xfrm>
            <a:off x="7141127" y="1272817"/>
            <a:ext cx="4687355" cy="4312366"/>
          </a:xfrm>
          <a:prstGeom prst="rect">
            <a:avLst/>
          </a:prstGeom>
        </p:spPr>
      </p:pic>
      <p:sp>
        <p:nvSpPr>
          <p:cNvPr id="8" name="TextBox 7">
            <a:extLst>
              <a:ext uri="{FF2B5EF4-FFF2-40B4-BE49-F238E27FC236}">
                <a16:creationId xmlns:a16="http://schemas.microsoft.com/office/drawing/2014/main" id="{AD2CF69F-505C-A50C-34F8-33BFC007C9BF}"/>
              </a:ext>
            </a:extLst>
          </p:cNvPr>
          <p:cNvSpPr txBox="1"/>
          <p:nvPr/>
        </p:nvSpPr>
        <p:spPr>
          <a:xfrm>
            <a:off x="8063345" y="5798830"/>
            <a:ext cx="3352800" cy="369332"/>
          </a:xfrm>
          <a:prstGeom prst="rect">
            <a:avLst/>
          </a:prstGeom>
          <a:noFill/>
        </p:spPr>
        <p:txBody>
          <a:bodyPr wrap="square" rtlCol="0">
            <a:spAutoFit/>
          </a:bodyPr>
          <a:lstStyle/>
          <a:p>
            <a:r>
              <a:rPr lang="en-US" dirty="0"/>
              <a:t>Extracted Malicious domains  </a:t>
            </a:r>
          </a:p>
        </p:txBody>
      </p:sp>
      <p:pic>
        <p:nvPicPr>
          <p:cNvPr id="10" name="Picture 9" descr="A screen shot of a computer program&#10;&#10;Description automatically generated">
            <a:extLst>
              <a:ext uri="{FF2B5EF4-FFF2-40B4-BE49-F238E27FC236}">
                <a16:creationId xmlns:a16="http://schemas.microsoft.com/office/drawing/2014/main" id="{2FBCD8C8-9F09-8B1A-26B2-8BF59CCFCCFD}"/>
              </a:ext>
            </a:extLst>
          </p:cNvPr>
          <p:cNvPicPr>
            <a:picLocks noChangeAspect="1"/>
          </p:cNvPicPr>
          <p:nvPr/>
        </p:nvPicPr>
        <p:blipFill>
          <a:blip r:embed="rId4"/>
          <a:stretch>
            <a:fillRect/>
          </a:stretch>
        </p:blipFill>
        <p:spPr>
          <a:xfrm>
            <a:off x="363518" y="1719135"/>
            <a:ext cx="5986697" cy="3429000"/>
          </a:xfrm>
          <a:prstGeom prst="rect">
            <a:avLst/>
          </a:prstGeom>
        </p:spPr>
      </p:pic>
    </p:spTree>
    <p:extLst>
      <p:ext uri="{BB962C8B-B14F-4D97-AF65-F5344CB8AC3E}">
        <p14:creationId xmlns:p14="http://schemas.microsoft.com/office/powerpoint/2010/main" val="4019264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A2A2D47-72B9-EC65-A254-E8401BB92C58}"/>
              </a:ext>
            </a:extLst>
          </p:cNvPr>
          <p:cNvSpPr/>
          <p:nvPr/>
        </p:nvSpPr>
        <p:spPr>
          <a:xfrm>
            <a:off x="241378" y="332756"/>
            <a:ext cx="709200" cy="64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5</a:t>
            </a:r>
          </a:p>
        </p:txBody>
      </p:sp>
      <p:sp>
        <p:nvSpPr>
          <p:cNvPr id="2" name="TextBox 1">
            <a:extLst>
              <a:ext uri="{FF2B5EF4-FFF2-40B4-BE49-F238E27FC236}">
                <a16:creationId xmlns:a16="http://schemas.microsoft.com/office/drawing/2014/main" id="{18E17420-B9DE-7204-8757-140C0B1666A4}"/>
              </a:ext>
            </a:extLst>
          </p:cNvPr>
          <p:cNvSpPr txBox="1"/>
          <p:nvPr/>
        </p:nvSpPr>
        <p:spPr>
          <a:xfrm>
            <a:off x="1072896" y="334425"/>
            <a:ext cx="4360040" cy="646331"/>
          </a:xfrm>
          <a:prstGeom prst="rect">
            <a:avLst/>
          </a:prstGeom>
          <a:noFill/>
        </p:spPr>
        <p:txBody>
          <a:bodyPr wrap="none" rtlCol="0">
            <a:spAutoFit/>
          </a:bodyPr>
          <a:lstStyle/>
          <a:p>
            <a:r>
              <a:rPr lang="en-US" sz="3600" b="1" dirty="0">
                <a:solidFill>
                  <a:srgbClr val="002060"/>
                </a:solidFill>
              </a:rPr>
              <a:t>REAL TIME STATISTICS</a:t>
            </a:r>
          </a:p>
        </p:txBody>
      </p:sp>
      <p:sp>
        <p:nvSpPr>
          <p:cNvPr id="3" name="TextBox 2">
            <a:extLst>
              <a:ext uri="{FF2B5EF4-FFF2-40B4-BE49-F238E27FC236}">
                <a16:creationId xmlns:a16="http://schemas.microsoft.com/office/drawing/2014/main" id="{19B360B5-EC04-AAD2-3F29-637FB2EBDD3B}"/>
              </a:ext>
            </a:extLst>
          </p:cNvPr>
          <p:cNvSpPr txBox="1"/>
          <p:nvPr/>
        </p:nvSpPr>
        <p:spPr>
          <a:xfrm>
            <a:off x="706581" y="1330037"/>
            <a:ext cx="7810280" cy="3847207"/>
          </a:xfrm>
          <a:prstGeom prst="rect">
            <a:avLst/>
          </a:prstGeom>
          <a:noFill/>
        </p:spPr>
        <p:txBody>
          <a:bodyPr wrap="none" rtlCol="0">
            <a:spAutoFit/>
          </a:bodyPr>
          <a:lstStyle/>
          <a:p>
            <a:r>
              <a:rPr lang="en-US" sz="2800" dirty="0"/>
              <a:t>Our real-time statistics have the following features :-</a:t>
            </a:r>
          </a:p>
          <a:p>
            <a:endParaRPr lang="en-US" dirty="0"/>
          </a:p>
          <a:p>
            <a:r>
              <a:rPr lang="en-IN" b="1" i="0" dirty="0">
                <a:effectLst/>
                <a:latin typeface="Söhne"/>
              </a:rPr>
              <a:t>Queries Resolved</a:t>
            </a:r>
            <a:endParaRPr lang="en-US" b="1" i="0" dirty="0">
              <a:effectLst/>
              <a:latin typeface="Söhne"/>
            </a:endParaRPr>
          </a:p>
          <a:p>
            <a:endParaRPr lang="en-US" b="1" dirty="0">
              <a:latin typeface="Söhne"/>
            </a:endParaRPr>
          </a:p>
          <a:p>
            <a:r>
              <a:rPr lang="en-IN" b="1" i="0" dirty="0">
                <a:effectLst/>
                <a:latin typeface="Söhne"/>
              </a:rPr>
              <a:t>Malicious Domains Detected</a:t>
            </a:r>
          </a:p>
          <a:p>
            <a:endParaRPr lang="en-IN" b="1" dirty="0">
              <a:latin typeface="Söhne"/>
            </a:endParaRPr>
          </a:p>
          <a:p>
            <a:r>
              <a:rPr lang="en-IN" b="1" i="0" dirty="0">
                <a:effectLst/>
                <a:latin typeface="Söhne"/>
              </a:rPr>
              <a:t>DGA (Domain Generation Algorithm) Detection</a:t>
            </a:r>
          </a:p>
          <a:p>
            <a:endParaRPr lang="en-IN" b="1" dirty="0">
              <a:latin typeface="Söhne"/>
            </a:endParaRPr>
          </a:p>
          <a:p>
            <a:r>
              <a:rPr lang="en-IN" b="1" i="0" dirty="0">
                <a:effectLst/>
                <a:latin typeface="Söhne"/>
              </a:rPr>
              <a:t>Customizable Dashboards</a:t>
            </a:r>
            <a:br>
              <a:rPr lang="en-IN" b="1" i="0" dirty="0">
                <a:effectLst/>
                <a:latin typeface="Söhne"/>
              </a:rPr>
            </a:br>
            <a:endParaRPr lang="en-IN" b="1" i="0" dirty="0">
              <a:effectLst/>
              <a:latin typeface="Söhne"/>
            </a:endParaRPr>
          </a:p>
          <a:p>
            <a:r>
              <a:rPr lang="en-IN" b="1" i="0" dirty="0">
                <a:effectLst/>
                <a:latin typeface="Söhne"/>
              </a:rPr>
              <a:t>Passive DNS Tunneling</a:t>
            </a:r>
          </a:p>
          <a:p>
            <a:endParaRPr lang="en-IN" b="1" dirty="0">
              <a:latin typeface="Söhne"/>
            </a:endParaRPr>
          </a:p>
          <a:p>
            <a:endParaRPr lang="en-US" dirty="0"/>
          </a:p>
        </p:txBody>
      </p:sp>
    </p:spTree>
    <p:extLst>
      <p:ext uri="{BB962C8B-B14F-4D97-AF65-F5344CB8AC3E}">
        <p14:creationId xmlns:p14="http://schemas.microsoft.com/office/powerpoint/2010/main" val="690171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848C-0C6C-FB1A-13C0-8F9AD23EEFB2}"/>
              </a:ext>
            </a:extLst>
          </p:cNvPr>
          <p:cNvSpPr>
            <a:spLocks noGrp="1"/>
          </p:cNvSpPr>
          <p:nvPr>
            <p:ph type="title"/>
          </p:nvPr>
        </p:nvSpPr>
        <p:spPr>
          <a:xfrm>
            <a:off x="838200" y="365125"/>
            <a:ext cx="8592671" cy="903073"/>
          </a:xfrm>
        </p:spPr>
        <p:txBody>
          <a:bodyPr>
            <a:normAutofit/>
          </a:bodyPr>
          <a:lstStyle/>
          <a:p>
            <a:r>
              <a:rPr lang="en-US" b="1" dirty="0"/>
              <a:t> </a:t>
            </a:r>
          </a:p>
        </p:txBody>
      </p:sp>
      <p:sp>
        <p:nvSpPr>
          <p:cNvPr id="3" name="Content Placeholder 2">
            <a:extLst>
              <a:ext uri="{FF2B5EF4-FFF2-40B4-BE49-F238E27FC236}">
                <a16:creationId xmlns:a16="http://schemas.microsoft.com/office/drawing/2014/main" id="{6C048035-DDB5-16E3-B6C5-7ABFAF8518E8}"/>
              </a:ext>
            </a:extLst>
          </p:cNvPr>
          <p:cNvSpPr>
            <a:spLocks noGrp="1"/>
          </p:cNvSpPr>
          <p:nvPr>
            <p:ph idx="1"/>
          </p:nvPr>
        </p:nvSpPr>
        <p:spPr>
          <a:xfrm>
            <a:off x="1221259" y="1676773"/>
            <a:ext cx="9034849" cy="5181227"/>
          </a:xfrm>
        </p:spPr>
        <p:txBody>
          <a:bodyPr>
            <a:noAutofit/>
          </a:bodyPr>
          <a:lstStyle/>
          <a:p>
            <a:r>
              <a:rPr lang="en-US" dirty="0"/>
              <a:t>DNS-layer security</a:t>
            </a:r>
          </a:p>
          <a:p>
            <a:r>
              <a:rPr lang="en-US" dirty="0"/>
              <a:t>AVL implementation</a:t>
            </a:r>
          </a:p>
          <a:p>
            <a:r>
              <a:rPr lang="en-US" dirty="0"/>
              <a:t>Post Incident Analysis</a:t>
            </a:r>
          </a:p>
          <a:p>
            <a:r>
              <a:rPr lang="en-US" dirty="0"/>
              <a:t>LRU Caching</a:t>
            </a:r>
          </a:p>
          <a:p>
            <a:r>
              <a:rPr lang="en-US" dirty="0"/>
              <a:t>Domain generation Algorithm Detection ( Using Machine Learning)</a:t>
            </a:r>
          </a:p>
          <a:p>
            <a:r>
              <a:rPr lang="en-US" dirty="0"/>
              <a:t>Active Analysis of DNS Traffic as FireWall</a:t>
            </a:r>
          </a:p>
          <a:p>
            <a:r>
              <a:rPr lang="en-US" dirty="0"/>
              <a:t>Avg lookup time less than 60 ms</a:t>
            </a:r>
          </a:p>
        </p:txBody>
      </p:sp>
      <p:sp>
        <p:nvSpPr>
          <p:cNvPr id="6" name="TextBox 5">
            <a:extLst>
              <a:ext uri="{FF2B5EF4-FFF2-40B4-BE49-F238E27FC236}">
                <a16:creationId xmlns:a16="http://schemas.microsoft.com/office/drawing/2014/main" id="{A9245FEA-B8F9-608D-EF2F-01FAA36CD550}"/>
              </a:ext>
            </a:extLst>
          </p:cNvPr>
          <p:cNvSpPr txBox="1"/>
          <p:nvPr/>
        </p:nvSpPr>
        <p:spPr>
          <a:xfrm>
            <a:off x="989350" y="437201"/>
            <a:ext cx="3522689" cy="830997"/>
          </a:xfrm>
          <a:prstGeom prst="rect">
            <a:avLst/>
          </a:prstGeom>
          <a:noFill/>
        </p:spPr>
        <p:txBody>
          <a:bodyPr wrap="square" rtlCol="0">
            <a:spAutoFit/>
          </a:bodyPr>
          <a:lstStyle/>
          <a:p>
            <a:r>
              <a:rPr lang="en-US" sz="4800" b="1" dirty="0">
                <a:latin typeface="Times New Roman" panose="02020603050405020304" pitchFamily="18" charset="0"/>
                <a:cs typeface="Times New Roman" panose="02020603050405020304" pitchFamily="18" charset="0"/>
              </a:rPr>
              <a:t>FEATURES</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1741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A2A2D47-72B9-EC65-A254-E8401BB92C58}"/>
              </a:ext>
            </a:extLst>
          </p:cNvPr>
          <p:cNvSpPr/>
          <p:nvPr/>
        </p:nvSpPr>
        <p:spPr>
          <a:xfrm>
            <a:off x="241378" y="332756"/>
            <a:ext cx="709200" cy="64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5</a:t>
            </a:r>
          </a:p>
        </p:txBody>
      </p:sp>
      <p:sp>
        <p:nvSpPr>
          <p:cNvPr id="2" name="TextBox 1">
            <a:extLst>
              <a:ext uri="{FF2B5EF4-FFF2-40B4-BE49-F238E27FC236}">
                <a16:creationId xmlns:a16="http://schemas.microsoft.com/office/drawing/2014/main" id="{18E17420-B9DE-7204-8757-140C0B1666A4}"/>
              </a:ext>
            </a:extLst>
          </p:cNvPr>
          <p:cNvSpPr txBox="1"/>
          <p:nvPr/>
        </p:nvSpPr>
        <p:spPr>
          <a:xfrm>
            <a:off x="1072896" y="334425"/>
            <a:ext cx="4360040" cy="646331"/>
          </a:xfrm>
          <a:prstGeom prst="rect">
            <a:avLst/>
          </a:prstGeom>
          <a:noFill/>
        </p:spPr>
        <p:txBody>
          <a:bodyPr wrap="none" rtlCol="0">
            <a:spAutoFit/>
          </a:bodyPr>
          <a:lstStyle/>
          <a:p>
            <a:r>
              <a:rPr lang="en-US" sz="3600" b="1" dirty="0">
                <a:solidFill>
                  <a:srgbClr val="002060"/>
                </a:solidFill>
              </a:rPr>
              <a:t>REAL TIME STATISTICS</a:t>
            </a:r>
          </a:p>
        </p:txBody>
      </p:sp>
      <p:pic>
        <p:nvPicPr>
          <p:cNvPr id="5" name="Picture 4" descr="A screenshot of a computer&#10;&#10;Description automatically generated">
            <a:extLst>
              <a:ext uri="{FF2B5EF4-FFF2-40B4-BE49-F238E27FC236}">
                <a16:creationId xmlns:a16="http://schemas.microsoft.com/office/drawing/2014/main" id="{B3C33402-4B4C-2C2F-9C3C-84FC1CE7F294}"/>
              </a:ext>
            </a:extLst>
          </p:cNvPr>
          <p:cNvPicPr>
            <a:picLocks noChangeAspect="1"/>
          </p:cNvPicPr>
          <p:nvPr/>
        </p:nvPicPr>
        <p:blipFill>
          <a:blip r:embed="rId3"/>
          <a:stretch>
            <a:fillRect/>
          </a:stretch>
        </p:blipFill>
        <p:spPr>
          <a:xfrm>
            <a:off x="1072896" y="980756"/>
            <a:ext cx="10178730" cy="5711398"/>
          </a:xfrm>
          <a:prstGeom prst="rect">
            <a:avLst/>
          </a:prstGeom>
        </p:spPr>
      </p:pic>
    </p:spTree>
    <p:extLst>
      <p:ext uri="{BB962C8B-B14F-4D97-AF65-F5344CB8AC3E}">
        <p14:creationId xmlns:p14="http://schemas.microsoft.com/office/powerpoint/2010/main" val="619652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A2A2D47-72B9-EC65-A254-E8401BB92C58}"/>
              </a:ext>
            </a:extLst>
          </p:cNvPr>
          <p:cNvSpPr/>
          <p:nvPr/>
        </p:nvSpPr>
        <p:spPr>
          <a:xfrm>
            <a:off x="241378" y="332756"/>
            <a:ext cx="709200" cy="64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5</a:t>
            </a:r>
          </a:p>
        </p:txBody>
      </p:sp>
      <p:sp>
        <p:nvSpPr>
          <p:cNvPr id="2" name="TextBox 1">
            <a:extLst>
              <a:ext uri="{FF2B5EF4-FFF2-40B4-BE49-F238E27FC236}">
                <a16:creationId xmlns:a16="http://schemas.microsoft.com/office/drawing/2014/main" id="{18E17420-B9DE-7204-8757-140C0B1666A4}"/>
              </a:ext>
            </a:extLst>
          </p:cNvPr>
          <p:cNvSpPr txBox="1"/>
          <p:nvPr/>
        </p:nvSpPr>
        <p:spPr>
          <a:xfrm>
            <a:off x="1072896" y="334425"/>
            <a:ext cx="4360040" cy="646331"/>
          </a:xfrm>
          <a:prstGeom prst="rect">
            <a:avLst/>
          </a:prstGeom>
          <a:noFill/>
        </p:spPr>
        <p:txBody>
          <a:bodyPr wrap="none" rtlCol="0">
            <a:spAutoFit/>
          </a:bodyPr>
          <a:lstStyle/>
          <a:p>
            <a:r>
              <a:rPr lang="en-US" sz="3600" b="1" dirty="0">
                <a:solidFill>
                  <a:srgbClr val="002060"/>
                </a:solidFill>
              </a:rPr>
              <a:t>REAL TIME STATISTICS</a:t>
            </a:r>
          </a:p>
        </p:txBody>
      </p:sp>
      <p:pic>
        <p:nvPicPr>
          <p:cNvPr id="7" name="Picture 6" descr="A screenshot of a computer&#10;&#10;Description automatically generated">
            <a:extLst>
              <a:ext uri="{FF2B5EF4-FFF2-40B4-BE49-F238E27FC236}">
                <a16:creationId xmlns:a16="http://schemas.microsoft.com/office/drawing/2014/main" id="{F01E85B2-E6AA-1173-79A9-D9C7B487BED5}"/>
              </a:ext>
            </a:extLst>
          </p:cNvPr>
          <p:cNvPicPr>
            <a:picLocks noChangeAspect="1"/>
          </p:cNvPicPr>
          <p:nvPr/>
        </p:nvPicPr>
        <p:blipFill>
          <a:blip r:embed="rId3"/>
          <a:stretch>
            <a:fillRect/>
          </a:stretch>
        </p:blipFill>
        <p:spPr>
          <a:xfrm>
            <a:off x="1273008" y="1124262"/>
            <a:ext cx="9896064" cy="5532174"/>
          </a:xfrm>
          <a:prstGeom prst="rect">
            <a:avLst/>
          </a:prstGeom>
        </p:spPr>
      </p:pic>
    </p:spTree>
    <p:extLst>
      <p:ext uri="{BB962C8B-B14F-4D97-AF65-F5344CB8AC3E}">
        <p14:creationId xmlns:p14="http://schemas.microsoft.com/office/powerpoint/2010/main" val="2833099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A2A2D47-72B9-EC65-A254-E8401BB92C58}"/>
              </a:ext>
            </a:extLst>
          </p:cNvPr>
          <p:cNvSpPr/>
          <p:nvPr/>
        </p:nvSpPr>
        <p:spPr>
          <a:xfrm>
            <a:off x="241378" y="332756"/>
            <a:ext cx="709200" cy="64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5</a:t>
            </a:r>
          </a:p>
        </p:txBody>
      </p:sp>
      <p:sp>
        <p:nvSpPr>
          <p:cNvPr id="2" name="TextBox 1">
            <a:extLst>
              <a:ext uri="{FF2B5EF4-FFF2-40B4-BE49-F238E27FC236}">
                <a16:creationId xmlns:a16="http://schemas.microsoft.com/office/drawing/2014/main" id="{18E17420-B9DE-7204-8757-140C0B1666A4}"/>
              </a:ext>
            </a:extLst>
          </p:cNvPr>
          <p:cNvSpPr txBox="1"/>
          <p:nvPr/>
        </p:nvSpPr>
        <p:spPr>
          <a:xfrm>
            <a:off x="1072896" y="334425"/>
            <a:ext cx="4360040" cy="646331"/>
          </a:xfrm>
          <a:prstGeom prst="rect">
            <a:avLst/>
          </a:prstGeom>
          <a:noFill/>
        </p:spPr>
        <p:txBody>
          <a:bodyPr wrap="none" rtlCol="0">
            <a:spAutoFit/>
          </a:bodyPr>
          <a:lstStyle/>
          <a:p>
            <a:r>
              <a:rPr lang="en-US" sz="3600" b="1" dirty="0">
                <a:solidFill>
                  <a:srgbClr val="002060"/>
                </a:solidFill>
              </a:rPr>
              <a:t>REAL TIME STATISTICS</a:t>
            </a:r>
          </a:p>
        </p:txBody>
      </p:sp>
      <p:pic>
        <p:nvPicPr>
          <p:cNvPr id="13" name="Picture 12" descr="A screenshot of a computer&#10;&#10;Description automatically generated">
            <a:extLst>
              <a:ext uri="{FF2B5EF4-FFF2-40B4-BE49-F238E27FC236}">
                <a16:creationId xmlns:a16="http://schemas.microsoft.com/office/drawing/2014/main" id="{B0A999B0-146E-0158-90BD-5A66B35BDAF1}"/>
              </a:ext>
            </a:extLst>
          </p:cNvPr>
          <p:cNvPicPr>
            <a:picLocks noChangeAspect="1"/>
          </p:cNvPicPr>
          <p:nvPr/>
        </p:nvPicPr>
        <p:blipFill>
          <a:blip r:embed="rId3"/>
          <a:stretch>
            <a:fillRect/>
          </a:stretch>
        </p:blipFill>
        <p:spPr>
          <a:xfrm>
            <a:off x="1042578" y="980756"/>
            <a:ext cx="10106843" cy="5650006"/>
          </a:xfrm>
          <a:prstGeom prst="rect">
            <a:avLst/>
          </a:prstGeom>
        </p:spPr>
      </p:pic>
    </p:spTree>
    <p:extLst>
      <p:ext uri="{BB962C8B-B14F-4D97-AF65-F5344CB8AC3E}">
        <p14:creationId xmlns:p14="http://schemas.microsoft.com/office/powerpoint/2010/main" val="345412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B63DE-B54B-780A-BBEB-0ED7E3DF8401}"/>
              </a:ext>
            </a:extLst>
          </p:cNvPr>
          <p:cNvSpPr txBox="1"/>
          <p:nvPr/>
        </p:nvSpPr>
        <p:spPr>
          <a:xfrm>
            <a:off x="3820596" y="201616"/>
            <a:ext cx="5110630" cy="707886"/>
          </a:xfrm>
          <a:prstGeom prst="rect">
            <a:avLst/>
          </a:prstGeom>
          <a:noFill/>
        </p:spPr>
        <p:txBody>
          <a:bodyPr wrap="none" rtlCol="0">
            <a:spAutoFit/>
          </a:bodyPr>
          <a:lstStyle/>
          <a:p>
            <a:r>
              <a:rPr lang="en-US" sz="4000" b="1" dirty="0">
                <a:solidFill>
                  <a:srgbClr val="002060"/>
                </a:solidFill>
              </a:rPr>
              <a:t>ADDITIONAL</a:t>
            </a:r>
            <a:r>
              <a:rPr lang="en-US" sz="4000" dirty="0">
                <a:solidFill>
                  <a:srgbClr val="002060"/>
                </a:solidFill>
              </a:rPr>
              <a:t> </a:t>
            </a:r>
            <a:r>
              <a:rPr lang="en-US" sz="4000" b="1" dirty="0">
                <a:solidFill>
                  <a:srgbClr val="002060"/>
                </a:solidFill>
              </a:rPr>
              <a:t>FEATURES</a:t>
            </a:r>
          </a:p>
        </p:txBody>
      </p:sp>
      <p:sp>
        <p:nvSpPr>
          <p:cNvPr id="4" name="TextBox 3">
            <a:extLst>
              <a:ext uri="{FF2B5EF4-FFF2-40B4-BE49-F238E27FC236}">
                <a16:creationId xmlns:a16="http://schemas.microsoft.com/office/drawing/2014/main" id="{076E2B33-406C-52C2-F80E-BB9EF8A9DEE7}"/>
              </a:ext>
            </a:extLst>
          </p:cNvPr>
          <p:cNvSpPr txBox="1"/>
          <p:nvPr/>
        </p:nvSpPr>
        <p:spPr>
          <a:xfrm>
            <a:off x="474133" y="1145893"/>
            <a:ext cx="2690801" cy="461665"/>
          </a:xfrm>
          <a:prstGeom prst="rect">
            <a:avLst/>
          </a:prstGeom>
          <a:noFill/>
        </p:spPr>
        <p:txBody>
          <a:bodyPr wrap="none" rtlCol="0">
            <a:spAutoFit/>
          </a:bodyPr>
          <a:lstStyle/>
          <a:p>
            <a:r>
              <a:rPr lang="en-US" sz="2400" b="1" dirty="0"/>
              <a:t>Command Line Tool</a:t>
            </a:r>
          </a:p>
        </p:txBody>
      </p:sp>
      <p:sp>
        <p:nvSpPr>
          <p:cNvPr id="5" name="TextBox 4">
            <a:extLst>
              <a:ext uri="{FF2B5EF4-FFF2-40B4-BE49-F238E27FC236}">
                <a16:creationId xmlns:a16="http://schemas.microsoft.com/office/drawing/2014/main" id="{B4747A49-D1A0-095B-56D7-6C9A483FEDE4}"/>
              </a:ext>
            </a:extLst>
          </p:cNvPr>
          <p:cNvSpPr txBox="1"/>
          <p:nvPr/>
        </p:nvSpPr>
        <p:spPr>
          <a:xfrm>
            <a:off x="474133" y="1832581"/>
            <a:ext cx="104648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It is used for bulk lookup.</a:t>
            </a:r>
          </a:p>
          <a:p>
            <a:pPr marL="285750" indent="-285750">
              <a:buFont typeface="Arial" panose="020B0604020202020204" pitchFamily="34" charset="0"/>
              <a:buChar char="•"/>
            </a:pPr>
            <a:r>
              <a:rPr lang="en-US" sz="2800" dirty="0"/>
              <a:t>It is designed in such a way so that it can use many resolvers to resolve the queries parallelly.</a:t>
            </a:r>
          </a:p>
          <a:p>
            <a:pPr marL="285750" indent="-285750">
              <a:buFont typeface="Arial" panose="020B0604020202020204" pitchFamily="34" charset="0"/>
              <a:buChar char="•"/>
            </a:pPr>
            <a:r>
              <a:rPr lang="en-US" sz="2800" dirty="0"/>
              <a:t>It allows parallel querying that allows faster resolution of queries.</a:t>
            </a:r>
          </a:p>
          <a:p>
            <a:endParaRPr lang="en-US" sz="2800" dirty="0"/>
          </a:p>
        </p:txBody>
      </p:sp>
    </p:spTree>
    <p:extLst>
      <p:ext uri="{BB962C8B-B14F-4D97-AF65-F5344CB8AC3E}">
        <p14:creationId xmlns:p14="http://schemas.microsoft.com/office/powerpoint/2010/main" val="239672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B63DE-B54B-780A-BBEB-0ED7E3DF8401}"/>
              </a:ext>
            </a:extLst>
          </p:cNvPr>
          <p:cNvSpPr txBox="1"/>
          <p:nvPr/>
        </p:nvSpPr>
        <p:spPr>
          <a:xfrm>
            <a:off x="3820596" y="201616"/>
            <a:ext cx="5110630" cy="707886"/>
          </a:xfrm>
          <a:prstGeom prst="rect">
            <a:avLst/>
          </a:prstGeom>
          <a:noFill/>
        </p:spPr>
        <p:txBody>
          <a:bodyPr wrap="none" rtlCol="0">
            <a:spAutoFit/>
          </a:bodyPr>
          <a:lstStyle/>
          <a:p>
            <a:r>
              <a:rPr lang="en-US" sz="4000" b="1" dirty="0">
                <a:solidFill>
                  <a:srgbClr val="002060"/>
                </a:solidFill>
              </a:rPr>
              <a:t>ADDITIONAL</a:t>
            </a:r>
            <a:r>
              <a:rPr lang="en-US" sz="4000" dirty="0">
                <a:solidFill>
                  <a:srgbClr val="002060"/>
                </a:solidFill>
              </a:rPr>
              <a:t> </a:t>
            </a:r>
            <a:r>
              <a:rPr lang="en-US" sz="4000" b="1" dirty="0">
                <a:solidFill>
                  <a:srgbClr val="002060"/>
                </a:solidFill>
              </a:rPr>
              <a:t>FEATURES</a:t>
            </a:r>
          </a:p>
        </p:txBody>
      </p:sp>
      <p:pic>
        <p:nvPicPr>
          <p:cNvPr id="2" name="Picture 1">
            <a:extLst>
              <a:ext uri="{FF2B5EF4-FFF2-40B4-BE49-F238E27FC236}">
                <a16:creationId xmlns:a16="http://schemas.microsoft.com/office/drawing/2014/main" id="{D9050624-51F4-D8F8-96E8-338605FC7FB1}"/>
              </a:ext>
            </a:extLst>
          </p:cNvPr>
          <p:cNvPicPr>
            <a:picLocks noChangeAspect="1"/>
          </p:cNvPicPr>
          <p:nvPr/>
        </p:nvPicPr>
        <p:blipFill>
          <a:blip r:embed="rId2"/>
          <a:stretch>
            <a:fillRect/>
          </a:stretch>
        </p:blipFill>
        <p:spPr>
          <a:xfrm>
            <a:off x="358587" y="909501"/>
            <a:ext cx="11492753" cy="5878063"/>
          </a:xfrm>
          <a:prstGeom prst="rect">
            <a:avLst/>
          </a:prstGeom>
        </p:spPr>
      </p:pic>
    </p:spTree>
    <p:extLst>
      <p:ext uri="{BB962C8B-B14F-4D97-AF65-F5344CB8AC3E}">
        <p14:creationId xmlns:p14="http://schemas.microsoft.com/office/powerpoint/2010/main" val="95295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B63DE-B54B-780A-BBEB-0ED7E3DF8401}"/>
              </a:ext>
            </a:extLst>
          </p:cNvPr>
          <p:cNvSpPr txBox="1"/>
          <p:nvPr/>
        </p:nvSpPr>
        <p:spPr>
          <a:xfrm>
            <a:off x="3820596" y="201616"/>
            <a:ext cx="5110630" cy="707886"/>
          </a:xfrm>
          <a:prstGeom prst="rect">
            <a:avLst/>
          </a:prstGeom>
          <a:noFill/>
        </p:spPr>
        <p:txBody>
          <a:bodyPr wrap="none" rtlCol="0">
            <a:spAutoFit/>
          </a:bodyPr>
          <a:lstStyle/>
          <a:p>
            <a:r>
              <a:rPr lang="en-US" sz="4000" b="1" dirty="0">
                <a:solidFill>
                  <a:srgbClr val="002060"/>
                </a:solidFill>
              </a:rPr>
              <a:t>ADDITIONAL</a:t>
            </a:r>
            <a:r>
              <a:rPr lang="en-US" sz="4000" dirty="0">
                <a:solidFill>
                  <a:srgbClr val="002060"/>
                </a:solidFill>
              </a:rPr>
              <a:t> </a:t>
            </a:r>
            <a:r>
              <a:rPr lang="en-US" sz="4000" b="1" dirty="0">
                <a:solidFill>
                  <a:srgbClr val="002060"/>
                </a:solidFill>
              </a:rPr>
              <a:t>FEATURES</a:t>
            </a:r>
          </a:p>
        </p:txBody>
      </p:sp>
      <p:sp>
        <p:nvSpPr>
          <p:cNvPr id="4" name="TextBox 3">
            <a:extLst>
              <a:ext uri="{FF2B5EF4-FFF2-40B4-BE49-F238E27FC236}">
                <a16:creationId xmlns:a16="http://schemas.microsoft.com/office/drawing/2014/main" id="{076E2B33-406C-52C2-F80E-BB9EF8A9DEE7}"/>
              </a:ext>
            </a:extLst>
          </p:cNvPr>
          <p:cNvSpPr txBox="1"/>
          <p:nvPr/>
        </p:nvSpPr>
        <p:spPr>
          <a:xfrm>
            <a:off x="506193" y="1123276"/>
            <a:ext cx="6317179" cy="830997"/>
          </a:xfrm>
          <a:prstGeom prst="rect">
            <a:avLst/>
          </a:prstGeom>
          <a:noFill/>
        </p:spPr>
        <p:txBody>
          <a:bodyPr wrap="none" rtlCol="0">
            <a:spAutoFit/>
          </a:bodyPr>
          <a:lstStyle/>
          <a:p>
            <a:r>
              <a:rPr lang="en-US" sz="2400" b="1" dirty="0"/>
              <a:t>Geo-Location Monitoring For Threat Intelligence</a:t>
            </a:r>
          </a:p>
          <a:p>
            <a:endParaRPr lang="en-US" sz="2400" b="1" dirty="0"/>
          </a:p>
        </p:txBody>
      </p:sp>
      <p:pic>
        <p:nvPicPr>
          <p:cNvPr id="8" name="Picture 7" descr="A screenshot of a computer&#10;&#10;Description automatically generated">
            <a:extLst>
              <a:ext uri="{FF2B5EF4-FFF2-40B4-BE49-F238E27FC236}">
                <a16:creationId xmlns:a16="http://schemas.microsoft.com/office/drawing/2014/main" id="{0CB8287C-FBCA-36B5-BE18-AB6DCAEF99D6}"/>
              </a:ext>
            </a:extLst>
          </p:cNvPr>
          <p:cNvPicPr>
            <a:picLocks noChangeAspect="1"/>
          </p:cNvPicPr>
          <p:nvPr/>
        </p:nvPicPr>
        <p:blipFill>
          <a:blip r:embed="rId2"/>
          <a:stretch>
            <a:fillRect/>
          </a:stretch>
        </p:blipFill>
        <p:spPr>
          <a:xfrm>
            <a:off x="692460" y="1805516"/>
            <a:ext cx="5403540" cy="2027859"/>
          </a:xfrm>
          <a:prstGeom prst="rect">
            <a:avLst/>
          </a:prstGeom>
        </p:spPr>
      </p:pic>
      <p:cxnSp>
        <p:nvCxnSpPr>
          <p:cNvPr id="10" name="Straight Connector 9">
            <a:extLst>
              <a:ext uri="{FF2B5EF4-FFF2-40B4-BE49-F238E27FC236}">
                <a16:creationId xmlns:a16="http://schemas.microsoft.com/office/drawing/2014/main" id="{B1ADA5D7-3016-6A5F-C475-389FD9EEF524}"/>
              </a:ext>
            </a:extLst>
          </p:cNvPr>
          <p:cNvCxnSpPr>
            <a:cxnSpLocks/>
            <a:stCxn id="8" idx="2"/>
          </p:cNvCxnSpPr>
          <p:nvPr/>
        </p:nvCxnSpPr>
        <p:spPr>
          <a:xfrm>
            <a:off x="3394230" y="3833375"/>
            <a:ext cx="26303" cy="86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56AC983-9F77-C101-B783-BFBB8CD8DA13}"/>
              </a:ext>
            </a:extLst>
          </p:cNvPr>
          <p:cNvCxnSpPr>
            <a:cxnSpLocks/>
          </p:cNvCxnSpPr>
          <p:nvPr/>
        </p:nvCxnSpPr>
        <p:spPr>
          <a:xfrm>
            <a:off x="3420533" y="4690533"/>
            <a:ext cx="32474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screenshot of a map&#10;&#10;Description automatically generated">
            <a:extLst>
              <a:ext uri="{FF2B5EF4-FFF2-40B4-BE49-F238E27FC236}">
                <a16:creationId xmlns:a16="http://schemas.microsoft.com/office/drawing/2014/main" id="{5F96D15E-4C44-7132-8C31-A1B40090ACE2}"/>
              </a:ext>
            </a:extLst>
          </p:cNvPr>
          <p:cNvPicPr>
            <a:picLocks noChangeAspect="1"/>
          </p:cNvPicPr>
          <p:nvPr/>
        </p:nvPicPr>
        <p:blipFill>
          <a:blip r:embed="rId3"/>
          <a:stretch>
            <a:fillRect/>
          </a:stretch>
        </p:blipFill>
        <p:spPr>
          <a:xfrm>
            <a:off x="6823372" y="1676344"/>
            <a:ext cx="4923829" cy="3227384"/>
          </a:xfrm>
          <a:prstGeom prst="rect">
            <a:avLst/>
          </a:prstGeom>
        </p:spPr>
      </p:pic>
      <p:sp>
        <p:nvSpPr>
          <p:cNvPr id="19" name="TextBox 18">
            <a:extLst>
              <a:ext uri="{FF2B5EF4-FFF2-40B4-BE49-F238E27FC236}">
                <a16:creationId xmlns:a16="http://schemas.microsoft.com/office/drawing/2014/main" id="{D71F0C18-8E6B-F614-FE13-806DB83CB148}"/>
              </a:ext>
            </a:extLst>
          </p:cNvPr>
          <p:cNvSpPr txBox="1"/>
          <p:nvPr/>
        </p:nvSpPr>
        <p:spPr>
          <a:xfrm>
            <a:off x="532496" y="5555734"/>
            <a:ext cx="8293513" cy="369332"/>
          </a:xfrm>
          <a:prstGeom prst="rect">
            <a:avLst/>
          </a:prstGeom>
          <a:noFill/>
        </p:spPr>
        <p:txBody>
          <a:bodyPr wrap="square" rtlCol="0">
            <a:spAutoFit/>
          </a:bodyPr>
          <a:lstStyle/>
          <a:p>
            <a:r>
              <a:rPr lang="en-US" dirty="0"/>
              <a:t>Clicking on “Get Location” button leads us to the location of the source query.</a:t>
            </a:r>
          </a:p>
        </p:txBody>
      </p:sp>
    </p:spTree>
    <p:extLst>
      <p:ext uri="{BB962C8B-B14F-4D97-AF65-F5344CB8AC3E}">
        <p14:creationId xmlns:p14="http://schemas.microsoft.com/office/powerpoint/2010/main" val="337819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E17420-B9DE-7204-8757-140C0B1666A4}"/>
              </a:ext>
            </a:extLst>
          </p:cNvPr>
          <p:cNvSpPr txBox="1"/>
          <p:nvPr/>
        </p:nvSpPr>
        <p:spPr>
          <a:xfrm>
            <a:off x="1072896" y="334425"/>
            <a:ext cx="9468554" cy="646331"/>
          </a:xfrm>
          <a:prstGeom prst="rect">
            <a:avLst/>
          </a:prstGeom>
          <a:noFill/>
        </p:spPr>
        <p:txBody>
          <a:bodyPr wrap="none" rtlCol="0">
            <a:spAutoFit/>
          </a:bodyPr>
          <a:lstStyle/>
          <a:p>
            <a:r>
              <a:rPr lang="en-US" sz="3600" b="1" dirty="0">
                <a:solidFill>
                  <a:srgbClr val="002060"/>
                </a:solidFill>
              </a:rPr>
              <a:t>PHISING DETECTION USING CONFUSION MATRIX</a:t>
            </a:r>
          </a:p>
        </p:txBody>
      </p:sp>
      <p:pic>
        <p:nvPicPr>
          <p:cNvPr id="3" name="Picture 2">
            <a:extLst>
              <a:ext uri="{FF2B5EF4-FFF2-40B4-BE49-F238E27FC236}">
                <a16:creationId xmlns:a16="http://schemas.microsoft.com/office/drawing/2014/main" id="{8FF107B2-07C0-7096-3986-C4414A5B0967}"/>
              </a:ext>
            </a:extLst>
          </p:cNvPr>
          <p:cNvPicPr>
            <a:picLocks noChangeAspect="1"/>
          </p:cNvPicPr>
          <p:nvPr/>
        </p:nvPicPr>
        <p:blipFill>
          <a:blip r:embed="rId3"/>
          <a:stretch>
            <a:fillRect/>
          </a:stretch>
        </p:blipFill>
        <p:spPr>
          <a:xfrm>
            <a:off x="1538538" y="994405"/>
            <a:ext cx="8537269" cy="5529170"/>
          </a:xfrm>
          <a:prstGeom prst="rect">
            <a:avLst/>
          </a:prstGeom>
        </p:spPr>
      </p:pic>
    </p:spTree>
    <p:extLst>
      <p:ext uri="{BB962C8B-B14F-4D97-AF65-F5344CB8AC3E}">
        <p14:creationId xmlns:p14="http://schemas.microsoft.com/office/powerpoint/2010/main" val="3654701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E17420-B9DE-7204-8757-140C0B1666A4}"/>
              </a:ext>
            </a:extLst>
          </p:cNvPr>
          <p:cNvSpPr txBox="1"/>
          <p:nvPr/>
        </p:nvSpPr>
        <p:spPr>
          <a:xfrm>
            <a:off x="1072896" y="334425"/>
            <a:ext cx="9720610" cy="646331"/>
          </a:xfrm>
          <a:prstGeom prst="rect">
            <a:avLst/>
          </a:prstGeom>
          <a:noFill/>
        </p:spPr>
        <p:txBody>
          <a:bodyPr wrap="square" rtlCol="0">
            <a:spAutoFit/>
          </a:bodyPr>
          <a:lstStyle/>
          <a:p>
            <a:r>
              <a:rPr lang="en-US" sz="3600" b="1" dirty="0">
                <a:solidFill>
                  <a:srgbClr val="002060"/>
                </a:solidFill>
              </a:rPr>
              <a:t>PHISING DETECTION USING CONFUSION MATRIX</a:t>
            </a:r>
          </a:p>
        </p:txBody>
      </p:sp>
      <p:pic>
        <p:nvPicPr>
          <p:cNvPr id="4" name="Picture 3">
            <a:extLst>
              <a:ext uri="{FF2B5EF4-FFF2-40B4-BE49-F238E27FC236}">
                <a16:creationId xmlns:a16="http://schemas.microsoft.com/office/drawing/2014/main" id="{723CD90F-F565-ECB3-B0B9-D3DF4A27C281}"/>
              </a:ext>
            </a:extLst>
          </p:cNvPr>
          <p:cNvPicPr>
            <a:picLocks noChangeAspect="1"/>
          </p:cNvPicPr>
          <p:nvPr/>
        </p:nvPicPr>
        <p:blipFill>
          <a:blip r:embed="rId3"/>
          <a:stretch>
            <a:fillRect/>
          </a:stretch>
        </p:blipFill>
        <p:spPr>
          <a:xfrm>
            <a:off x="2599764" y="1138144"/>
            <a:ext cx="6469156" cy="5215088"/>
          </a:xfrm>
          <a:prstGeom prst="rect">
            <a:avLst/>
          </a:prstGeom>
        </p:spPr>
      </p:pic>
    </p:spTree>
    <p:extLst>
      <p:ext uri="{BB962C8B-B14F-4D97-AF65-F5344CB8AC3E}">
        <p14:creationId xmlns:p14="http://schemas.microsoft.com/office/powerpoint/2010/main" val="10829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B63DE-B54B-780A-BBEB-0ED7E3DF8401}"/>
              </a:ext>
            </a:extLst>
          </p:cNvPr>
          <p:cNvSpPr txBox="1"/>
          <p:nvPr/>
        </p:nvSpPr>
        <p:spPr>
          <a:xfrm>
            <a:off x="3820596" y="201616"/>
            <a:ext cx="5110630" cy="707886"/>
          </a:xfrm>
          <a:prstGeom prst="rect">
            <a:avLst/>
          </a:prstGeom>
          <a:noFill/>
        </p:spPr>
        <p:txBody>
          <a:bodyPr wrap="none" rtlCol="0">
            <a:spAutoFit/>
          </a:bodyPr>
          <a:lstStyle/>
          <a:p>
            <a:r>
              <a:rPr lang="en-US" sz="4000" b="1" dirty="0">
                <a:solidFill>
                  <a:srgbClr val="002060"/>
                </a:solidFill>
              </a:rPr>
              <a:t>ADDITIONAL</a:t>
            </a:r>
            <a:r>
              <a:rPr lang="en-US" sz="4000" dirty="0">
                <a:solidFill>
                  <a:srgbClr val="002060"/>
                </a:solidFill>
              </a:rPr>
              <a:t> </a:t>
            </a:r>
            <a:r>
              <a:rPr lang="en-US" sz="4000" b="1" dirty="0">
                <a:solidFill>
                  <a:srgbClr val="002060"/>
                </a:solidFill>
              </a:rPr>
              <a:t>FEATURES</a:t>
            </a:r>
          </a:p>
        </p:txBody>
      </p:sp>
      <p:sp>
        <p:nvSpPr>
          <p:cNvPr id="2" name="TextBox 1">
            <a:extLst>
              <a:ext uri="{FF2B5EF4-FFF2-40B4-BE49-F238E27FC236}">
                <a16:creationId xmlns:a16="http://schemas.microsoft.com/office/drawing/2014/main" id="{45DA348C-8EA8-DFC7-F768-CB73AAE6FC93}"/>
              </a:ext>
            </a:extLst>
          </p:cNvPr>
          <p:cNvSpPr txBox="1"/>
          <p:nvPr/>
        </p:nvSpPr>
        <p:spPr>
          <a:xfrm>
            <a:off x="852407" y="1162373"/>
            <a:ext cx="1635512" cy="523220"/>
          </a:xfrm>
          <a:prstGeom prst="rect">
            <a:avLst/>
          </a:prstGeom>
          <a:noFill/>
        </p:spPr>
        <p:txBody>
          <a:bodyPr wrap="none" rtlCol="0">
            <a:spAutoFit/>
          </a:bodyPr>
          <a:lstStyle/>
          <a:p>
            <a:r>
              <a:rPr lang="en-US" sz="2800" b="1" dirty="0"/>
              <a:t>CHARBOT</a:t>
            </a:r>
          </a:p>
        </p:txBody>
      </p:sp>
      <p:pic>
        <p:nvPicPr>
          <p:cNvPr id="5" name="Picture 4">
            <a:extLst>
              <a:ext uri="{FF2B5EF4-FFF2-40B4-BE49-F238E27FC236}">
                <a16:creationId xmlns:a16="http://schemas.microsoft.com/office/drawing/2014/main" id="{8094EC0B-E39B-E638-CDCA-0CCFA1959BA8}"/>
              </a:ext>
            </a:extLst>
          </p:cNvPr>
          <p:cNvPicPr>
            <a:picLocks noChangeAspect="1"/>
          </p:cNvPicPr>
          <p:nvPr/>
        </p:nvPicPr>
        <p:blipFill>
          <a:blip r:embed="rId2"/>
          <a:stretch>
            <a:fillRect/>
          </a:stretch>
        </p:blipFill>
        <p:spPr>
          <a:xfrm>
            <a:off x="3576072" y="1209647"/>
            <a:ext cx="5355154" cy="4438705"/>
          </a:xfrm>
          <a:prstGeom prst="rect">
            <a:avLst/>
          </a:prstGeom>
        </p:spPr>
      </p:pic>
      <p:sp>
        <p:nvSpPr>
          <p:cNvPr id="6" name="TextBox 5">
            <a:extLst>
              <a:ext uri="{FF2B5EF4-FFF2-40B4-BE49-F238E27FC236}">
                <a16:creationId xmlns:a16="http://schemas.microsoft.com/office/drawing/2014/main" id="{A610FCFF-F068-FE65-4C29-0F4EAEDEDC0C}"/>
              </a:ext>
            </a:extLst>
          </p:cNvPr>
          <p:cNvSpPr txBox="1"/>
          <p:nvPr/>
        </p:nvSpPr>
        <p:spPr>
          <a:xfrm>
            <a:off x="1658318" y="6028841"/>
            <a:ext cx="9391973" cy="646331"/>
          </a:xfrm>
          <a:prstGeom prst="rect">
            <a:avLst/>
          </a:prstGeom>
          <a:noFill/>
        </p:spPr>
        <p:txBody>
          <a:bodyPr wrap="square" rtlCol="0">
            <a:spAutoFit/>
          </a:bodyPr>
          <a:lstStyle/>
          <a:p>
            <a:pPr algn="ctr"/>
            <a:r>
              <a:rPr lang="en-US" dirty="0" err="1"/>
              <a:t>CharBot</a:t>
            </a:r>
            <a:r>
              <a:rPr lang="en-US" dirty="0"/>
              <a:t>: The Domain Generation Algorithms (DGA)</a:t>
            </a:r>
          </a:p>
          <a:p>
            <a:pPr algn="ctr"/>
            <a:r>
              <a:rPr lang="en-US" dirty="0"/>
              <a:t>This code is implemented based on paper</a:t>
            </a:r>
          </a:p>
        </p:txBody>
      </p:sp>
    </p:spTree>
    <p:extLst>
      <p:ext uri="{BB962C8B-B14F-4D97-AF65-F5344CB8AC3E}">
        <p14:creationId xmlns:p14="http://schemas.microsoft.com/office/powerpoint/2010/main" val="2794847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B63DE-B54B-780A-BBEB-0ED7E3DF8401}"/>
              </a:ext>
            </a:extLst>
          </p:cNvPr>
          <p:cNvSpPr txBox="1"/>
          <p:nvPr/>
        </p:nvSpPr>
        <p:spPr>
          <a:xfrm>
            <a:off x="3820596" y="201616"/>
            <a:ext cx="5110630" cy="707886"/>
          </a:xfrm>
          <a:prstGeom prst="rect">
            <a:avLst/>
          </a:prstGeom>
          <a:noFill/>
        </p:spPr>
        <p:txBody>
          <a:bodyPr wrap="none" rtlCol="0">
            <a:spAutoFit/>
          </a:bodyPr>
          <a:lstStyle/>
          <a:p>
            <a:r>
              <a:rPr lang="en-US" sz="4000" b="1" dirty="0">
                <a:solidFill>
                  <a:srgbClr val="002060"/>
                </a:solidFill>
              </a:rPr>
              <a:t>ADDITIONAL</a:t>
            </a:r>
            <a:r>
              <a:rPr lang="en-US" sz="4000" dirty="0">
                <a:solidFill>
                  <a:srgbClr val="002060"/>
                </a:solidFill>
              </a:rPr>
              <a:t> </a:t>
            </a:r>
            <a:r>
              <a:rPr lang="en-US" sz="4000" b="1" dirty="0">
                <a:solidFill>
                  <a:srgbClr val="002060"/>
                </a:solidFill>
              </a:rPr>
              <a:t>FEATURES</a:t>
            </a:r>
          </a:p>
        </p:txBody>
      </p:sp>
      <p:sp>
        <p:nvSpPr>
          <p:cNvPr id="6" name="TextBox 5">
            <a:extLst>
              <a:ext uri="{FF2B5EF4-FFF2-40B4-BE49-F238E27FC236}">
                <a16:creationId xmlns:a16="http://schemas.microsoft.com/office/drawing/2014/main" id="{A610FCFF-F068-FE65-4C29-0F4EAEDEDC0C}"/>
              </a:ext>
            </a:extLst>
          </p:cNvPr>
          <p:cNvSpPr txBox="1"/>
          <p:nvPr/>
        </p:nvSpPr>
        <p:spPr>
          <a:xfrm>
            <a:off x="1658318" y="6028841"/>
            <a:ext cx="9391973" cy="369332"/>
          </a:xfrm>
          <a:prstGeom prst="rect">
            <a:avLst/>
          </a:prstGeom>
          <a:noFill/>
        </p:spPr>
        <p:txBody>
          <a:bodyPr wrap="square" rtlCol="0">
            <a:spAutoFit/>
          </a:bodyPr>
          <a:lstStyle/>
          <a:p>
            <a:pPr algn="ctr"/>
            <a:r>
              <a:rPr lang="en-US" dirty="0"/>
              <a:t>\</a:t>
            </a:r>
          </a:p>
        </p:txBody>
      </p:sp>
      <p:pic>
        <p:nvPicPr>
          <p:cNvPr id="4" name="Picture 3">
            <a:extLst>
              <a:ext uri="{FF2B5EF4-FFF2-40B4-BE49-F238E27FC236}">
                <a16:creationId xmlns:a16="http://schemas.microsoft.com/office/drawing/2014/main" id="{4E450515-9E33-AB40-3E3C-744A88A25423}"/>
              </a:ext>
            </a:extLst>
          </p:cNvPr>
          <p:cNvPicPr>
            <a:picLocks noChangeAspect="1"/>
          </p:cNvPicPr>
          <p:nvPr/>
        </p:nvPicPr>
        <p:blipFill>
          <a:blip r:embed="rId2"/>
          <a:stretch>
            <a:fillRect/>
          </a:stretch>
        </p:blipFill>
        <p:spPr>
          <a:xfrm>
            <a:off x="2108377" y="1658939"/>
            <a:ext cx="8425305" cy="4739234"/>
          </a:xfrm>
          <a:prstGeom prst="rect">
            <a:avLst/>
          </a:prstGeom>
        </p:spPr>
      </p:pic>
      <p:sp>
        <p:nvSpPr>
          <p:cNvPr id="7" name="TextBox 6">
            <a:extLst>
              <a:ext uri="{FF2B5EF4-FFF2-40B4-BE49-F238E27FC236}">
                <a16:creationId xmlns:a16="http://schemas.microsoft.com/office/drawing/2014/main" id="{BAE45180-AA55-C774-A671-98C01AB99CF0}"/>
              </a:ext>
            </a:extLst>
          </p:cNvPr>
          <p:cNvSpPr txBox="1"/>
          <p:nvPr/>
        </p:nvSpPr>
        <p:spPr>
          <a:xfrm>
            <a:off x="1039906" y="1053388"/>
            <a:ext cx="1817613" cy="461665"/>
          </a:xfrm>
          <a:prstGeom prst="rect">
            <a:avLst/>
          </a:prstGeom>
          <a:noFill/>
        </p:spPr>
        <p:txBody>
          <a:bodyPr wrap="none" rtlCol="0">
            <a:spAutoFit/>
          </a:bodyPr>
          <a:lstStyle/>
          <a:p>
            <a:r>
              <a:rPr lang="en-US" sz="2400" b="1" dirty="0"/>
              <a:t>Organisation</a:t>
            </a:r>
          </a:p>
        </p:txBody>
      </p:sp>
    </p:spTree>
    <p:extLst>
      <p:ext uri="{BB962C8B-B14F-4D97-AF65-F5344CB8AC3E}">
        <p14:creationId xmlns:p14="http://schemas.microsoft.com/office/powerpoint/2010/main" val="1769754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C995C190-2786-13D5-6C20-A5977D6D7527}"/>
              </a:ext>
            </a:extLst>
          </p:cNvPr>
          <p:cNvSpPr txBox="1"/>
          <p:nvPr/>
        </p:nvSpPr>
        <p:spPr>
          <a:xfrm>
            <a:off x="1053885" y="1704814"/>
            <a:ext cx="3471591" cy="2308324"/>
          </a:xfrm>
          <a:prstGeom prst="rect">
            <a:avLst/>
          </a:prstGeom>
          <a:noFill/>
        </p:spPr>
        <p:txBody>
          <a:bodyPr wrap="none" rtlCol="0">
            <a:spAutoFit/>
          </a:bodyPr>
          <a:lstStyle/>
          <a:p>
            <a:r>
              <a:rPr lang="en-US" sz="2400" dirty="0"/>
              <a:t>Our DNS resolver detects :</a:t>
            </a:r>
          </a:p>
          <a:p>
            <a:pPr marL="342900" indent="-342900">
              <a:buFont typeface="Arial" panose="020B0604020202020204" pitchFamily="34" charset="0"/>
              <a:buChar char="•"/>
            </a:pPr>
            <a:r>
              <a:rPr lang="en-US" sz="2400" dirty="0"/>
              <a:t>Malware </a:t>
            </a:r>
          </a:p>
          <a:p>
            <a:pPr marL="342900" indent="-342900">
              <a:buFont typeface="Arial" panose="020B0604020202020204" pitchFamily="34" charset="0"/>
              <a:buChar char="•"/>
            </a:pPr>
            <a:r>
              <a:rPr lang="en-US" sz="2400" dirty="0"/>
              <a:t>DGA</a:t>
            </a:r>
          </a:p>
          <a:p>
            <a:pPr marL="342900" indent="-342900">
              <a:buFont typeface="Arial" panose="020B0604020202020204" pitchFamily="34" charset="0"/>
              <a:buChar char="•"/>
            </a:pPr>
            <a:r>
              <a:rPr lang="en-US" sz="2400" dirty="0"/>
              <a:t>Phishing</a:t>
            </a:r>
          </a:p>
          <a:p>
            <a:pPr marL="342900" indent="-342900">
              <a:buFont typeface="Arial" panose="020B0604020202020204" pitchFamily="34" charset="0"/>
              <a:buChar char="•"/>
            </a:pPr>
            <a:r>
              <a:rPr lang="en-US" sz="2400" dirty="0"/>
              <a:t>Malicious Domains</a:t>
            </a:r>
          </a:p>
          <a:p>
            <a:endParaRPr lang="en-US" sz="2400" dirty="0"/>
          </a:p>
        </p:txBody>
      </p:sp>
      <p:sp>
        <p:nvSpPr>
          <p:cNvPr id="26" name="TextBox 25">
            <a:extLst>
              <a:ext uri="{FF2B5EF4-FFF2-40B4-BE49-F238E27FC236}">
                <a16:creationId xmlns:a16="http://schemas.microsoft.com/office/drawing/2014/main" id="{E9029ADD-C266-E108-89EF-163C583CB44C}"/>
              </a:ext>
            </a:extLst>
          </p:cNvPr>
          <p:cNvSpPr txBox="1"/>
          <p:nvPr/>
        </p:nvSpPr>
        <p:spPr>
          <a:xfrm>
            <a:off x="1053885" y="509412"/>
            <a:ext cx="2298963" cy="707886"/>
          </a:xfrm>
          <a:prstGeom prst="rect">
            <a:avLst/>
          </a:prstGeom>
          <a:noFill/>
        </p:spPr>
        <p:txBody>
          <a:bodyPr wrap="none" rtlCol="0">
            <a:spAutoFit/>
          </a:bodyPr>
          <a:lstStyle/>
          <a:p>
            <a:r>
              <a:rPr lang="en-US" sz="4000" b="1" dirty="0"/>
              <a:t>FEATURES</a:t>
            </a:r>
          </a:p>
        </p:txBody>
      </p:sp>
      <p:sp>
        <p:nvSpPr>
          <p:cNvPr id="29" name="TextBox 28">
            <a:extLst>
              <a:ext uri="{FF2B5EF4-FFF2-40B4-BE49-F238E27FC236}">
                <a16:creationId xmlns:a16="http://schemas.microsoft.com/office/drawing/2014/main" id="{20FE075B-5D38-906B-48DD-69987DD28A30}"/>
              </a:ext>
            </a:extLst>
          </p:cNvPr>
          <p:cNvSpPr txBox="1"/>
          <p:nvPr/>
        </p:nvSpPr>
        <p:spPr>
          <a:xfrm>
            <a:off x="1053885" y="4242216"/>
            <a:ext cx="9064476" cy="2062103"/>
          </a:xfrm>
          <a:prstGeom prst="rect">
            <a:avLst/>
          </a:prstGeom>
          <a:noFill/>
        </p:spPr>
        <p:txBody>
          <a:bodyPr wrap="square">
            <a:spAutoFit/>
          </a:bodyPr>
          <a:lstStyle/>
          <a:p>
            <a:r>
              <a:rPr lang="en-US" sz="2800" b="1" dirty="0"/>
              <a:t>Our global Competitors as We are the First in India</a:t>
            </a:r>
          </a:p>
          <a:p>
            <a:endParaRPr lang="en-US" sz="2800" b="1" dirty="0"/>
          </a:p>
          <a:p>
            <a:pPr marL="342900" indent="-342900">
              <a:buFont typeface="Arial" panose="020B0604020202020204" pitchFamily="34" charset="0"/>
              <a:buChar char="•"/>
            </a:pPr>
            <a:r>
              <a:rPr lang="en-US" sz="2400" dirty="0"/>
              <a:t>Google</a:t>
            </a:r>
          </a:p>
          <a:p>
            <a:pPr marL="342900" indent="-342900">
              <a:buFont typeface="Arial" panose="020B0604020202020204" pitchFamily="34" charset="0"/>
              <a:buChar char="•"/>
            </a:pPr>
            <a:r>
              <a:rPr lang="en-US" sz="2400" dirty="0"/>
              <a:t>Cloudfare</a:t>
            </a:r>
          </a:p>
          <a:p>
            <a:pPr marL="342900" indent="-342900">
              <a:buFont typeface="Arial" panose="020B0604020202020204" pitchFamily="34" charset="0"/>
              <a:buChar char="•"/>
            </a:pPr>
            <a:r>
              <a:rPr lang="en-US" sz="2400" dirty="0"/>
              <a:t>NextDNS</a:t>
            </a:r>
          </a:p>
        </p:txBody>
      </p:sp>
    </p:spTree>
    <p:extLst>
      <p:ext uri="{BB962C8B-B14F-4D97-AF65-F5344CB8AC3E}">
        <p14:creationId xmlns:p14="http://schemas.microsoft.com/office/powerpoint/2010/main" val="216690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B8EF4F-B794-8EE8-205C-42ADB7DF59C0}"/>
              </a:ext>
            </a:extLst>
          </p:cNvPr>
          <p:cNvSpPr txBox="1"/>
          <p:nvPr/>
        </p:nvSpPr>
        <p:spPr>
          <a:xfrm>
            <a:off x="2802466" y="270931"/>
            <a:ext cx="6587067" cy="707886"/>
          </a:xfrm>
          <a:prstGeom prst="rect">
            <a:avLst/>
          </a:prstGeom>
          <a:noFill/>
        </p:spPr>
        <p:txBody>
          <a:bodyPr wrap="square" rtlCol="0">
            <a:spAutoFit/>
          </a:bodyPr>
          <a:lstStyle/>
          <a:p>
            <a:pPr algn="ctr"/>
            <a:r>
              <a:rPr lang="en-US" sz="4000" b="1" dirty="0">
                <a:solidFill>
                  <a:srgbClr val="002060"/>
                </a:solidFill>
              </a:rPr>
              <a:t>Future Scope of DefenseDNS</a:t>
            </a:r>
          </a:p>
        </p:txBody>
      </p:sp>
      <p:sp>
        <p:nvSpPr>
          <p:cNvPr id="3" name="TextBox 2">
            <a:extLst>
              <a:ext uri="{FF2B5EF4-FFF2-40B4-BE49-F238E27FC236}">
                <a16:creationId xmlns:a16="http://schemas.microsoft.com/office/drawing/2014/main" id="{ADFB443A-2ADB-EF8B-E158-7952F5022802}"/>
              </a:ext>
            </a:extLst>
          </p:cNvPr>
          <p:cNvSpPr txBox="1"/>
          <p:nvPr/>
        </p:nvSpPr>
        <p:spPr>
          <a:xfrm>
            <a:off x="1117600" y="1270001"/>
            <a:ext cx="7884531" cy="1354217"/>
          </a:xfrm>
          <a:prstGeom prst="rect">
            <a:avLst/>
          </a:prstGeom>
          <a:noFill/>
        </p:spPr>
        <p:txBody>
          <a:bodyPr wrap="none" rtlCol="0">
            <a:spAutoFit/>
          </a:bodyPr>
          <a:lstStyle/>
          <a:p>
            <a:pPr marL="342900" indent="-342900">
              <a:buFont typeface="Arial" panose="020B0604020202020204" pitchFamily="34" charset="0"/>
              <a:buChar char="•"/>
            </a:pPr>
            <a:r>
              <a:rPr lang="en-US" sz="2400" b="1" dirty="0"/>
              <a:t>Customizable Time-Based Policies</a:t>
            </a:r>
          </a:p>
          <a:p>
            <a:r>
              <a:rPr lang="en-US" sz="2000" dirty="0"/>
              <a:t>Allow users to set time-based policies, enabling them to restrict or</a:t>
            </a:r>
          </a:p>
          <a:p>
            <a:r>
              <a:rPr lang="en-US" sz="2000" dirty="0"/>
              <a:t>permit access to certain websites or content during specific hours or days.</a:t>
            </a:r>
          </a:p>
          <a:p>
            <a:endParaRPr lang="en-US" dirty="0"/>
          </a:p>
        </p:txBody>
      </p:sp>
      <p:sp>
        <p:nvSpPr>
          <p:cNvPr id="4" name="TextBox 3">
            <a:extLst>
              <a:ext uri="{FF2B5EF4-FFF2-40B4-BE49-F238E27FC236}">
                <a16:creationId xmlns:a16="http://schemas.microsoft.com/office/drawing/2014/main" id="{12450B22-CD7D-D484-EFDD-88B3482EF203}"/>
              </a:ext>
            </a:extLst>
          </p:cNvPr>
          <p:cNvSpPr txBox="1"/>
          <p:nvPr/>
        </p:nvSpPr>
        <p:spPr>
          <a:xfrm>
            <a:off x="1134536" y="2590804"/>
            <a:ext cx="9177867" cy="1015663"/>
          </a:xfrm>
          <a:prstGeom prst="rect">
            <a:avLst/>
          </a:prstGeom>
          <a:noFill/>
        </p:spPr>
        <p:txBody>
          <a:bodyPr wrap="square" rtlCol="0">
            <a:spAutoFit/>
          </a:bodyPr>
          <a:lstStyle/>
          <a:p>
            <a:pPr marL="342900" indent="-342900">
              <a:buFont typeface="Arial" panose="020B0604020202020204" pitchFamily="34" charset="0"/>
              <a:buChar char="•"/>
            </a:pPr>
            <a:r>
              <a:rPr lang="en-US" sz="2400" b="1" dirty="0"/>
              <a:t>Content Filtering and Parental Controls</a:t>
            </a:r>
          </a:p>
          <a:p>
            <a:r>
              <a:rPr lang="en-US" dirty="0"/>
              <a:t>Provide users with the ability to filter content based on categories (e.g., adult content, gambling, social media) to enhance parental controls and network security.</a:t>
            </a:r>
          </a:p>
        </p:txBody>
      </p:sp>
      <p:sp>
        <p:nvSpPr>
          <p:cNvPr id="5" name="TextBox 4">
            <a:extLst>
              <a:ext uri="{FF2B5EF4-FFF2-40B4-BE49-F238E27FC236}">
                <a16:creationId xmlns:a16="http://schemas.microsoft.com/office/drawing/2014/main" id="{0BD06C0F-D55C-1012-9E30-26FF26B79CEB}"/>
              </a:ext>
            </a:extLst>
          </p:cNvPr>
          <p:cNvSpPr txBox="1"/>
          <p:nvPr/>
        </p:nvSpPr>
        <p:spPr>
          <a:xfrm>
            <a:off x="1168405" y="3826935"/>
            <a:ext cx="9177868" cy="1569660"/>
          </a:xfrm>
          <a:prstGeom prst="rect">
            <a:avLst/>
          </a:prstGeom>
          <a:noFill/>
        </p:spPr>
        <p:txBody>
          <a:bodyPr wrap="square" rtlCol="0">
            <a:spAutoFit/>
          </a:bodyPr>
          <a:lstStyle/>
          <a:p>
            <a:pPr marL="342900" indent="-342900">
              <a:buFont typeface="Arial" panose="020B0604020202020204" pitchFamily="34" charset="0"/>
              <a:buChar char="•"/>
            </a:pPr>
            <a:r>
              <a:rPr lang="en-US" sz="2400" b="1" dirty="0"/>
              <a:t>Quantum-safe DNS</a:t>
            </a:r>
          </a:p>
          <a:p>
            <a:r>
              <a:rPr lang="en-US" dirty="0"/>
              <a:t>also known as Quantum-resistant DNS, refers to the concept of securing the Domain Name System (DNS) against potential threats posed by quantum computers. Quantum computers have the potential to break widely used cryptographic algorithms, such as RSA and ECC, which are fundamental to the security of many internet protocols, including DNS.</a:t>
            </a:r>
          </a:p>
        </p:txBody>
      </p:sp>
      <p:sp>
        <p:nvSpPr>
          <p:cNvPr id="7" name="TextBox 6">
            <a:extLst>
              <a:ext uri="{FF2B5EF4-FFF2-40B4-BE49-F238E27FC236}">
                <a16:creationId xmlns:a16="http://schemas.microsoft.com/office/drawing/2014/main" id="{58776460-414F-E9EA-EA86-CCD1584EE59B}"/>
              </a:ext>
            </a:extLst>
          </p:cNvPr>
          <p:cNvSpPr txBox="1"/>
          <p:nvPr/>
        </p:nvSpPr>
        <p:spPr>
          <a:xfrm>
            <a:off x="1202269" y="5249338"/>
            <a:ext cx="9025473" cy="1292662"/>
          </a:xfrm>
          <a:prstGeom prst="rect">
            <a:avLst/>
          </a:prstGeom>
          <a:noFill/>
        </p:spPr>
        <p:txBody>
          <a:bodyPr wrap="square" rtlCol="0">
            <a:spAutoFit/>
          </a:bodyPr>
          <a:lstStyle/>
          <a:p>
            <a:endParaRPr lang="en-US" dirty="0"/>
          </a:p>
          <a:p>
            <a:pPr marL="342900" indent="-342900">
              <a:buFont typeface="Arial" panose="020B0604020202020204" pitchFamily="34" charset="0"/>
              <a:buChar char="•"/>
            </a:pPr>
            <a:r>
              <a:rPr lang="en-US" sz="2400" b="1" dirty="0"/>
              <a:t>Global Server Network</a:t>
            </a:r>
          </a:p>
          <a:p>
            <a:r>
              <a:rPr lang="en-US" dirty="0"/>
              <a:t>Establish a global network of DNS servers strategically located to optimize response times, reduce latency, and ensure reliable performance worldwide.</a:t>
            </a:r>
          </a:p>
        </p:txBody>
      </p:sp>
    </p:spTree>
    <p:extLst>
      <p:ext uri="{BB962C8B-B14F-4D97-AF65-F5344CB8AC3E}">
        <p14:creationId xmlns:p14="http://schemas.microsoft.com/office/powerpoint/2010/main" val="2068699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10;&#10;Description automatically generated">
            <a:extLst>
              <a:ext uri="{FF2B5EF4-FFF2-40B4-BE49-F238E27FC236}">
                <a16:creationId xmlns:a16="http://schemas.microsoft.com/office/drawing/2014/main" id="{487E10F9-55FF-0CC3-51A9-01FF3C0E5230}"/>
              </a:ext>
            </a:extLst>
          </p:cNvPr>
          <p:cNvPicPr>
            <a:picLocks noChangeAspect="1"/>
          </p:cNvPicPr>
          <p:nvPr/>
        </p:nvPicPr>
        <p:blipFill>
          <a:blip r:embed="rId3"/>
          <a:stretch>
            <a:fillRect/>
          </a:stretch>
        </p:blipFill>
        <p:spPr>
          <a:xfrm>
            <a:off x="816865" y="1146048"/>
            <a:ext cx="10448544" cy="4059936"/>
          </a:xfrm>
          <a:prstGeom prst="rect">
            <a:avLst/>
          </a:prstGeom>
        </p:spPr>
      </p:pic>
      <p:sp>
        <p:nvSpPr>
          <p:cNvPr id="5" name="Oval 4">
            <a:extLst>
              <a:ext uri="{FF2B5EF4-FFF2-40B4-BE49-F238E27FC236}">
                <a16:creationId xmlns:a16="http://schemas.microsoft.com/office/drawing/2014/main" id="{7A10B380-F8AB-9620-ADFF-5B2DC3E498D4}"/>
              </a:ext>
            </a:extLst>
          </p:cNvPr>
          <p:cNvSpPr/>
          <p:nvPr/>
        </p:nvSpPr>
        <p:spPr>
          <a:xfrm>
            <a:off x="549606" y="5392436"/>
            <a:ext cx="742746" cy="727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sp>
        <p:nvSpPr>
          <p:cNvPr id="6" name="Oval 5">
            <a:extLst>
              <a:ext uri="{FF2B5EF4-FFF2-40B4-BE49-F238E27FC236}">
                <a16:creationId xmlns:a16="http://schemas.microsoft.com/office/drawing/2014/main" id="{8A2A2D47-72B9-EC65-A254-E8401BB92C58}"/>
              </a:ext>
            </a:extLst>
          </p:cNvPr>
          <p:cNvSpPr/>
          <p:nvPr/>
        </p:nvSpPr>
        <p:spPr>
          <a:xfrm>
            <a:off x="5362018" y="5392436"/>
            <a:ext cx="742746" cy="727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3</a:t>
            </a:r>
          </a:p>
        </p:txBody>
      </p:sp>
      <p:sp>
        <p:nvSpPr>
          <p:cNvPr id="7" name="Oval 6">
            <a:extLst>
              <a:ext uri="{FF2B5EF4-FFF2-40B4-BE49-F238E27FC236}">
                <a16:creationId xmlns:a16="http://schemas.microsoft.com/office/drawing/2014/main" id="{0993394A-14B0-A8E9-9F49-91CFF833FC10}"/>
              </a:ext>
            </a:extLst>
          </p:cNvPr>
          <p:cNvSpPr/>
          <p:nvPr/>
        </p:nvSpPr>
        <p:spPr>
          <a:xfrm>
            <a:off x="8122920" y="5397639"/>
            <a:ext cx="742746" cy="727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4</a:t>
            </a:r>
          </a:p>
        </p:txBody>
      </p:sp>
      <p:sp>
        <p:nvSpPr>
          <p:cNvPr id="8" name="Oval 7">
            <a:extLst>
              <a:ext uri="{FF2B5EF4-FFF2-40B4-BE49-F238E27FC236}">
                <a16:creationId xmlns:a16="http://schemas.microsoft.com/office/drawing/2014/main" id="{8B664FDA-C428-E6A6-926E-3D26C7529E58}"/>
              </a:ext>
            </a:extLst>
          </p:cNvPr>
          <p:cNvSpPr/>
          <p:nvPr/>
        </p:nvSpPr>
        <p:spPr>
          <a:xfrm>
            <a:off x="10638334" y="5388126"/>
            <a:ext cx="742746" cy="727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5</a:t>
            </a:r>
          </a:p>
        </p:txBody>
      </p:sp>
      <p:sp>
        <p:nvSpPr>
          <p:cNvPr id="9" name="Oval 8">
            <a:extLst>
              <a:ext uri="{FF2B5EF4-FFF2-40B4-BE49-F238E27FC236}">
                <a16:creationId xmlns:a16="http://schemas.microsoft.com/office/drawing/2014/main" id="{2E29F484-DBE4-C716-7A48-70441308E40F}"/>
              </a:ext>
            </a:extLst>
          </p:cNvPr>
          <p:cNvSpPr/>
          <p:nvPr/>
        </p:nvSpPr>
        <p:spPr>
          <a:xfrm>
            <a:off x="2971169" y="5397639"/>
            <a:ext cx="742746" cy="727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2</a:t>
            </a:r>
          </a:p>
        </p:txBody>
      </p:sp>
      <p:sp>
        <p:nvSpPr>
          <p:cNvPr id="10" name="TextBox 9">
            <a:extLst>
              <a:ext uri="{FF2B5EF4-FFF2-40B4-BE49-F238E27FC236}">
                <a16:creationId xmlns:a16="http://schemas.microsoft.com/office/drawing/2014/main" id="{63FD393B-1F13-00C8-B711-F0670BECD56E}"/>
              </a:ext>
            </a:extLst>
          </p:cNvPr>
          <p:cNvSpPr txBox="1"/>
          <p:nvPr/>
        </p:nvSpPr>
        <p:spPr>
          <a:xfrm>
            <a:off x="190202" y="6211669"/>
            <a:ext cx="1461554" cy="369332"/>
          </a:xfrm>
          <a:prstGeom prst="rect">
            <a:avLst/>
          </a:prstGeom>
          <a:noFill/>
        </p:spPr>
        <p:txBody>
          <a:bodyPr wrap="none" rtlCol="0">
            <a:spAutoFit/>
          </a:bodyPr>
          <a:lstStyle/>
          <a:p>
            <a:r>
              <a:rPr lang="en-US" b="1" dirty="0"/>
              <a:t>DNS Resolver</a:t>
            </a:r>
          </a:p>
        </p:txBody>
      </p:sp>
      <p:sp>
        <p:nvSpPr>
          <p:cNvPr id="11" name="TextBox 10">
            <a:extLst>
              <a:ext uri="{FF2B5EF4-FFF2-40B4-BE49-F238E27FC236}">
                <a16:creationId xmlns:a16="http://schemas.microsoft.com/office/drawing/2014/main" id="{535CECBE-BE57-3399-3AD9-9BD5F2168F7D}"/>
              </a:ext>
            </a:extLst>
          </p:cNvPr>
          <p:cNvSpPr txBox="1"/>
          <p:nvPr/>
        </p:nvSpPr>
        <p:spPr>
          <a:xfrm>
            <a:off x="8017831" y="6207281"/>
            <a:ext cx="1025024" cy="369332"/>
          </a:xfrm>
          <a:prstGeom prst="rect">
            <a:avLst/>
          </a:prstGeom>
          <a:noFill/>
        </p:spPr>
        <p:txBody>
          <a:bodyPr wrap="none" rtlCol="0">
            <a:spAutoFit/>
          </a:bodyPr>
          <a:lstStyle/>
          <a:p>
            <a:r>
              <a:rPr lang="en-US" b="1" dirty="0"/>
              <a:t>Stix-Taxii</a:t>
            </a:r>
          </a:p>
        </p:txBody>
      </p:sp>
      <p:sp>
        <p:nvSpPr>
          <p:cNvPr id="12" name="TextBox 11">
            <a:extLst>
              <a:ext uri="{FF2B5EF4-FFF2-40B4-BE49-F238E27FC236}">
                <a16:creationId xmlns:a16="http://schemas.microsoft.com/office/drawing/2014/main" id="{06407C5F-04F4-4659-B5B2-AF7CA3772AC9}"/>
              </a:ext>
            </a:extLst>
          </p:cNvPr>
          <p:cNvSpPr txBox="1"/>
          <p:nvPr/>
        </p:nvSpPr>
        <p:spPr>
          <a:xfrm>
            <a:off x="4918424" y="6225724"/>
            <a:ext cx="1629933" cy="369332"/>
          </a:xfrm>
          <a:prstGeom prst="rect">
            <a:avLst/>
          </a:prstGeom>
          <a:noFill/>
        </p:spPr>
        <p:txBody>
          <a:bodyPr wrap="none" rtlCol="0">
            <a:spAutoFit/>
          </a:bodyPr>
          <a:lstStyle/>
          <a:p>
            <a:r>
              <a:rPr lang="en-US" b="1" dirty="0"/>
              <a:t>DNS Tunneling </a:t>
            </a:r>
          </a:p>
        </p:txBody>
      </p:sp>
      <p:sp>
        <p:nvSpPr>
          <p:cNvPr id="13" name="TextBox 12">
            <a:extLst>
              <a:ext uri="{FF2B5EF4-FFF2-40B4-BE49-F238E27FC236}">
                <a16:creationId xmlns:a16="http://schemas.microsoft.com/office/drawing/2014/main" id="{914A2DE4-53CF-9D79-E082-611B9C70060E}"/>
              </a:ext>
            </a:extLst>
          </p:cNvPr>
          <p:cNvSpPr txBox="1"/>
          <p:nvPr/>
        </p:nvSpPr>
        <p:spPr>
          <a:xfrm>
            <a:off x="2556461" y="6127140"/>
            <a:ext cx="1572162" cy="646331"/>
          </a:xfrm>
          <a:prstGeom prst="rect">
            <a:avLst/>
          </a:prstGeom>
          <a:noFill/>
        </p:spPr>
        <p:txBody>
          <a:bodyPr wrap="none" rtlCol="0">
            <a:spAutoFit/>
          </a:bodyPr>
          <a:lstStyle/>
          <a:p>
            <a:r>
              <a:rPr lang="en-US" b="1" dirty="0"/>
              <a:t>ML Models To</a:t>
            </a:r>
          </a:p>
          <a:p>
            <a:pPr algn="ctr"/>
            <a:r>
              <a:rPr lang="en-US" b="1" dirty="0"/>
              <a:t>Detect DGA</a:t>
            </a:r>
          </a:p>
        </p:txBody>
      </p:sp>
      <p:sp>
        <p:nvSpPr>
          <p:cNvPr id="14" name="TextBox 13">
            <a:extLst>
              <a:ext uri="{FF2B5EF4-FFF2-40B4-BE49-F238E27FC236}">
                <a16:creationId xmlns:a16="http://schemas.microsoft.com/office/drawing/2014/main" id="{77B2A6B5-EDBC-52A3-0927-4D1E8F301987}"/>
              </a:ext>
            </a:extLst>
          </p:cNvPr>
          <p:cNvSpPr txBox="1"/>
          <p:nvPr/>
        </p:nvSpPr>
        <p:spPr>
          <a:xfrm>
            <a:off x="10054730" y="6263271"/>
            <a:ext cx="2022605" cy="369332"/>
          </a:xfrm>
          <a:prstGeom prst="rect">
            <a:avLst/>
          </a:prstGeom>
          <a:noFill/>
        </p:spPr>
        <p:txBody>
          <a:bodyPr wrap="none" rtlCol="0">
            <a:spAutoFit/>
          </a:bodyPr>
          <a:lstStyle/>
          <a:p>
            <a:r>
              <a:rPr lang="en-US" b="1" dirty="0"/>
              <a:t>Real Time Statistics</a:t>
            </a:r>
          </a:p>
        </p:txBody>
      </p:sp>
      <p:sp>
        <p:nvSpPr>
          <p:cNvPr id="17" name="TextBox 16">
            <a:extLst>
              <a:ext uri="{FF2B5EF4-FFF2-40B4-BE49-F238E27FC236}">
                <a16:creationId xmlns:a16="http://schemas.microsoft.com/office/drawing/2014/main" id="{C887EDCA-9047-0C27-17A3-A10CBDEFAA47}"/>
              </a:ext>
            </a:extLst>
          </p:cNvPr>
          <p:cNvSpPr txBox="1"/>
          <p:nvPr/>
        </p:nvSpPr>
        <p:spPr>
          <a:xfrm>
            <a:off x="4680658" y="343791"/>
            <a:ext cx="3735397" cy="584775"/>
          </a:xfrm>
          <a:prstGeom prst="rect">
            <a:avLst/>
          </a:prstGeom>
          <a:noFill/>
        </p:spPr>
        <p:txBody>
          <a:bodyPr wrap="square" rtlCol="0">
            <a:spAutoFit/>
          </a:bodyPr>
          <a:lstStyle/>
          <a:p>
            <a:r>
              <a:rPr lang="en-US" sz="3200" b="1" dirty="0">
                <a:solidFill>
                  <a:srgbClr val="002060"/>
                </a:solidFill>
              </a:rPr>
              <a:t>PROCESS FLOW</a:t>
            </a:r>
          </a:p>
        </p:txBody>
      </p:sp>
    </p:spTree>
    <p:extLst>
      <p:ext uri="{BB962C8B-B14F-4D97-AF65-F5344CB8AC3E}">
        <p14:creationId xmlns:p14="http://schemas.microsoft.com/office/powerpoint/2010/main" val="118523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A10B380-F8AB-9620-ADFF-5B2DC3E498D4}"/>
              </a:ext>
            </a:extLst>
          </p:cNvPr>
          <p:cNvSpPr/>
          <p:nvPr/>
        </p:nvSpPr>
        <p:spPr>
          <a:xfrm>
            <a:off x="245218" y="337959"/>
            <a:ext cx="709200" cy="646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sp>
        <p:nvSpPr>
          <p:cNvPr id="2" name="TextBox 1">
            <a:extLst>
              <a:ext uri="{FF2B5EF4-FFF2-40B4-BE49-F238E27FC236}">
                <a16:creationId xmlns:a16="http://schemas.microsoft.com/office/drawing/2014/main" id="{1AB9C070-0F9D-65A6-D4B8-18332A6194C5}"/>
              </a:ext>
            </a:extLst>
          </p:cNvPr>
          <p:cNvSpPr txBox="1"/>
          <p:nvPr/>
        </p:nvSpPr>
        <p:spPr>
          <a:xfrm>
            <a:off x="1072896" y="337959"/>
            <a:ext cx="3603935" cy="769441"/>
          </a:xfrm>
          <a:prstGeom prst="rect">
            <a:avLst/>
          </a:prstGeom>
          <a:noFill/>
        </p:spPr>
        <p:txBody>
          <a:bodyPr wrap="none" rtlCol="0">
            <a:spAutoFit/>
          </a:bodyPr>
          <a:lstStyle/>
          <a:p>
            <a:r>
              <a:rPr lang="en-US" sz="4400" b="1" dirty="0">
                <a:solidFill>
                  <a:srgbClr val="002060"/>
                </a:solidFill>
              </a:rPr>
              <a:t>DNS</a:t>
            </a:r>
            <a:r>
              <a:rPr lang="en-US" sz="2400" b="1" dirty="0">
                <a:solidFill>
                  <a:srgbClr val="002060"/>
                </a:solidFill>
              </a:rPr>
              <a:t> </a:t>
            </a:r>
            <a:r>
              <a:rPr lang="en-US" sz="4400" b="1" dirty="0">
                <a:solidFill>
                  <a:srgbClr val="002060"/>
                </a:solidFill>
              </a:rPr>
              <a:t>RESOLVER</a:t>
            </a:r>
            <a:endParaRPr lang="en-US" sz="2400" b="1" dirty="0">
              <a:solidFill>
                <a:srgbClr val="002060"/>
              </a:solidFill>
            </a:endParaRPr>
          </a:p>
        </p:txBody>
      </p:sp>
      <p:sp>
        <p:nvSpPr>
          <p:cNvPr id="21" name="TextBox 20">
            <a:extLst>
              <a:ext uri="{FF2B5EF4-FFF2-40B4-BE49-F238E27FC236}">
                <a16:creationId xmlns:a16="http://schemas.microsoft.com/office/drawing/2014/main" id="{73606569-24A3-50AC-A7E9-22D3679DAC41}"/>
              </a:ext>
            </a:extLst>
          </p:cNvPr>
          <p:cNvSpPr txBox="1"/>
          <p:nvPr/>
        </p:nvSpPr>
        <p:spPr>
          <a:xfrm>
            <a:off x="1017270" y="1440180"/>
            <a:ext cx="10507685" cy="2554545"/>
          </a:xfrm>
          <a:prstGeom prst="rect">
            <a:avLst/>
          </a:prstGeom>
          <a:noFill/>
        </p:spPr>
        <p:txBody>
          <a:bodyPr wrap="none" rtlCol="0">
            <a:spAutoFit/>
          </a:bodyPr>
          <a:lstStyle/>
          <a:p>
            <a:r>
              <a:rPr lang="en-US" sz="4000" dirty="0"/>
              <a:t>We are approaching DNS resolver in three steps :-</a:t>
            </a:r>
          </a:p>
          <a:p>
            <a:pPr marL="400050" indent="-400050">
              <a:buAutoNum type="romanLcParenBoth"/>
            </a:pPr>
            <a:r>
              <a:rPr lang="en-US" sz="4000" dirty="0"/>
              <a:t>Blacklist (AVL Tree)</a:t>
            </a:r>
          </a:p>
          <a:p>
            <a:pPr marL="400050" indent="-400050">
              <a:buAutoNum type="romanLcParenBoth"/>
            </a:pPr>
            <a:r>
              <a:rPr lang="en-US" sz="4000" dirty="0"/>
              <a:t>DGA &amp; ML Detection</a:t>
            </a:r>
          </a:p>
          <a:p>
            <a:pPr marL="400050" indent="-400050">
              <a:buAutoNum type="romanLcParenBoth"/>
            </a:pPr>
            <a:r>
              <a:rPr lang="en-US" sz="4000" dirty="0"/>
              <a:t>Caching</a:t>
            </a:r>
          </a:p>
        </p:txBody>
      </p:sp>
    </p:spTree>
    <p:extLst>
      <p:ext uri="{BB962C8B-B14F-4D97-AF65-F5344CB8AC3E}">
        <p14:creationId xmlns:p14="http://schemas.microsoft.com/office/powerpoint/2010/main" val="4242660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A10B380-F8AB-9620-ADFF-5B2DC3E498D4}"/>
              </a:ext>
            </a:extLst>
          </p:cNvPr>
          <p:cNvSpPr/>
          <p:nvPr/>
        </p:nvSpPr>
        <p:spPr>
          <a:xfrm>
            <a:off x="245218" y="337959"/>
            <a:ext cx="709200" cy="646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sp>
        <p:nvSpPr>
          <p:cNvPr id="2" name="TextBox 1">
            <a:extLst>
              <a:ext uri="{FF2B5EF4-FFF2-40B4-BE49-F238E27FC236}">
                <a16:creationId xmlns:a16="http://schemas.microsoft.com/office/drawing/2014/main" id="{1AB9C070-0F9D-65A6-D4B8-18332A6194C5}"/>
              </a:ext>
            </a:extLst>
          </p:cNvPr>
          <p:cNvSpPr txBox="1"/>
          <p:nvPr/>
        </p:nvSpPr>
        <p:spPr>
          <a:xfrm>
            <a:off x="1072896" y="337959"/>
            <a:ext cx="2994218" cy="646331"/>
          </a:xfrm>
          <a:prstGeom prst="rect">
            <a:avLst/>
          </a:prstGeom>
          <a:noFill/>
        </p:spPr>
        <p:txBody>
          <a:bodyPr wrap="none" rtlCol="0">
            <a:spAutoFit/>
          </a:bodyPr>
          <a:lstStyle/>
          <a:p>
            <a:r>
              <a:rPr lang="en-US" sz="3600" b="1" dirty="0">
                <a:solidFill>
                  <a:srgbClr val="002060"/>
                </a:solidFill>
              </a:rPr>
              <a:t>DNS</a:t>
            </a:r>
            <a:r>
              <a:rPr lang="en-US" sz="2400" b="1" dirty="0">
                <a:solidFill>
                  <a:srgbClr val="002060"/>
                </a:solidFill>
              </a:rPr>
              <a:t> </a:t>
            </a:r>
            <a:r>
              <a:rPr lang="en-US" sz="3600" b="1" dirty="0">
                <a:solidFill>
                  <a:srgbClr val="002060"/>
                </a:solidFill>
              </a:rPr>
              <a:t>RESOLVER</a:t>
            </a:r>
            <a:endParaRPr lang="en-US" sz="2400" b="1" dirty="0">
              <a:solidFill>
                <a:srgbClr val="002060"/>
              </a:solidFill>
            </a:endParaRPr>
          </a:p>
        </p:txBody>
      </p:sp>
      <p:pic>
        <p:nvPicPr>
          <p:cNvPr id="9" name="Picture 8">
            <a:extLst>
              <a:ext uri="{FF2B5EF4-FFF2-40B4-BE49-F238E27FC236}">
                <a16:creationId xmlns:a16="http://schemas.microsoft.com/office/drawing/2014/main" id="{4F177A34-36C2-33F0-A865-87E8A2A73AC8}"/>
              </a:ext>
            </a:extLst>
          </p:cNvPr>
          <p:cNvPicPr>
            <a:picLocks noChangeAspect="1"/>
          </p:cNvPicPr>
          <p:nvPr/>
        </p:nvPicPr>
        <p:blipFill>
          <a:blip r:embed="rId2"/>
          <a:stretch>
            <a:fillRect/>
          </a:stretch>
        </p:blipFill>
        <p:spPr>
          <a:xfrm>
            <a:off x="2891790" y="1559362"/>
            <a:ext cx="6183630" cy="4346209"/>
          </a:xfrm>
          <a:prstGeom prst="rect">
            <a:avLst/>
          </a:prstGeom>
        </p:spPr>
      </p:pic>
      <p:sp>
        <p:nvSpPr>
          <p:cNvPr id="10" name="TextBox 9">
            <a:extLst>
              <a:ext uri="{FF2B5EF4-FFF2-40B4-BE49-F238E27FC236}">
                <a16:creationId xmlns:a16="http://schemas.microsoft.com/office/drawing/2014/main" id="{C4505808-25E1-1BF7-E551-DEDBFB5C2D02}"/>
              </a:ext>
            </a:extLst>
          </p:cNvPr>
          <p:cNvSpPr txBox="1"/>
          <p:nvPr/>
        </p:nvSpPr>
        <p:spPr>
          <a:xfrm>
            <a:off x="1072896" y="1190030"/>
            <a:ext cx="4251420" cy="369332"/>
          </a:xfrm>
          <a:prstGeom prst="rect">
            <a:avLst/>
          </a:prstGeom>
          <a:noFill/>
        </p:spPr>
        <p:txBody>
          <a:bodyPr wrap="none" rtlCol="0">
            <a:spAutoFit/>
          </a:bodyPr>
          <a:lstStyle/>
          <a:p>
            <a:r>
              <a:rPr lang="en-US" b="1" dirty="0"/>
              <a:t>Implementation of Blacklist using AVL Tree</a:t>
            </a:r>
          </a:p>
        </p:txBody>
      </p:sp>
      <p:sp>
        <p:nvSpPr>
          <p:cNvPr id="12" name="TextBox 11">
            <a:extLst>
              <a:ext uri="{FF2B5EF4-FFF2-40B4-BE49-F238E27FC236}">
                <a16:creationId xmlns:a16="http://schemas.microsoft.com/office/drawing/2014/main" id="{A9A2A696-247C-E63D-F81F-68ECE536CC4B}"/>
              </a:ext>
            </a:extLst>
          </p:cNvPr>
          <p:cNvSpPr txBox="1"/>
          <p:nvPr/>
        </p:nvSpPr>
        <p:spPr>
          <a:xfrm>
            <a:off x="857250" y="5989320"/>
            <a:ext cx="11181907" cy="646331"/>
          </a:xfrm>
          <a:prstGeom prst="rect">
            <a:avLst/>
          </a:prstGeom>
          <a:noFill/>
        </p:spPr>
        <p:txBody>
          <a:bodyPr wrap="none" rtlCol="0">
            <a:spAutoFit/>
          </a:bodyPr>
          <a:lstStyle/>
          <a:p>
            <a:r>
              <a:rPr lang="en-US" dirty="0"/>
              <a:t>AVL Tree enables us to scale down the searching time in blacklist to a fraction of what it takes to search in a database.</a:t>
            </a:r>
          </a:p>
          <a:p>
            <a:r>
              <a:rPr lang="en-US" dirty="0"/>
              <a:t>AVL Tree takes just 2.812 ms to search.</a:t>
            </a:r>
          </a:p>
        </p:txBody>
      </p:sp>
      <p:sp>
        <p:nvSpPr>
          <p:cNvPr id="13" name="TextBox 12">
            <a:extLst>
              <a:ext uri="{FF2B5EF4-FFF2-40B4-BE49-F238E27FC236}">
                <a16:creationId xmlns:a16="http://schemas.microsoft.com/office/drawing/2014/main" id="{10F03234-699F-1196-8559-EE2ADDAB3073}"/>
              </a:ext>
            </a:extLst>
          </p:cNvPr>
          <p:cNvSpPr txBox="1"/>
          <p:nvPr/>
        </p:nvSpPr>
        <p:spPr>
          <a:xfrm>
            <a:off x="752555" y="1190030"/>
            <a:ext cx="378630" cy="369332"/>
          </a:xfrm>
          <a:prstGeom prst="rect">
            <a:avLst/>
          </a:prstGeom>
          <a:noFill/>
        </p:spPr>
        <p:txBody>
          <a:bodyPr wrap="none" rtlCol="0">
            <a:spAutoFit/>
          </a:bodyPr>
          <a:lstStyle/>
          <a:p>
            <a:r>
              <a:rPr lang="en-US" dirty="0"/>
              <a:t>(</a:t>
            </a:r>
            <a:r>
              <a:rPr lang="en-US" dirty="0" err="1"/>
              <a:t>i</a:t>
            </a:r>
            <a:r>
              <a:rPr lang="en-US" dirty="0"/>
              <a:t>)</a:t>
            </a:r>
          </a:p>
        </p:txBody>
      </p:sp>
    </p:spTree>
    <p:extLst>
      <p:ext uri="{BB962C8B-B14F-4D97-AF65-F5344CB8AC3E}">
        <p14:creationId xmlns:p14="http://schemas.microsoft.com/office/powerpoint/2010/main" val="412389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A10B380-F8AB-9620-ADFF-5B2DC3E498D4}"/>
              </a:ext>
            </a:extLst>
          </p:cNvPr>
          <p:cNvSpPr/>
          <p:nvPr/>
        </p:nvSpPr>
        <p:spPr>
          <a:xfrm>
            <a:off x="245218" y="337959"/>
            <a:ext cx="709200" cy="646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sp>
        <p:nvSpPr>
          <p:cNvPr id="2" name="TextBox 1">
            <a:extLst>
              <a:ext uri="{FF2B5EF4-FFF2-40B4-BE49-F238E27FC236}">
                <a16:creationId xmlns:a16="http://schemas.microsoft.com/office/drawing/2014/main" id="{1AB9C070-0F9D-65A6-D4B8-18332A6194C5}"/>
              </a:ext>
            </a:extLst>
          </p:cNvPr>
          <p:cNvSpPr txBox="1"/>
          <p:nvPr/>
        </p:nvSpPr>
        <p:spPr>
          <a:xfrm>
            <a:off x="1072896" y="337959"/>
            <a:ext cx="2994218" cy="646331"/>
          </a:xfrm>
          <a:prstGeom prst="rect">
            <a:avLst/>
          </a:prstGeom>
          <a:noFill/>
        </p:spPr>
        <p:txBody>
          <a:bodyPr wrap="none" rtlCol="0">
            <a:spAutoFit/>
          </a:bodyPr>
          <a:lstStyle/>
          <a:p>
            <a:r>
              <a:rPr lang="en-US" sz="3600" b="1" dirty="0">
                <a:solidFill>
                  <a:srgbClr val="002060"/>
                </a:solidFill>
              </a:rPr>
              <a:t>DNS</a:t>
            </a:r>
            <a:r>
              <a:rPr lang="en-US" sz="2400" b="1" dirty="0">
                <a:solidFill>
                  <a:srgbClr val="002060"/>
                </a:solidFill>
              </a:rPr>
              <a:t> </a:t>
            </a:r>
            <a:r>
              <a:rPr lang="en-US" sz="3600" b="1" dirty="0">
                <a:solidFill>
                  <a:srgbClr val="002060"/>
                </a:solidFill>
              </a:rPr>
              <a:t>RESOLVER</a:t>
            </a:r>
            <a:endParaRPr lang="en-US" sz="2400" b="1" dirty="0">
              <a:solidFill>
                <a:srgbClr val="002060"/>
              </a:solidFill>
            </a:endParaRPr>
          </a:p>
        </p:txBody>
      </p:sp>
      <p:sp>
        <p:nvSpPr>
          <p:cNvPr id="6" name="TextBox 5">
            <a:extLst>
              <a:ext uri="{FF2B5EF4-FFF2-40B4-BE49-F238E27FC236}">
                <a16:creationId xmlns:a16="http://schemas.microsoft.com/office/drawing/2014/main" id="{A1444285-0F83-9D16-FD6E-149BD68F4D53}"/>
              </a:ext>
            </a:extLst>
          </p:cNvPr>
          <p:cNvSpPr txBox="1"/>
          <p:nvPr/>
        </p:nvSpPr>
        <p:spPr>
          <a:xfrm>
            <a:off x="902970" y="1085374"/>
            <a:ext cx="8126730" cy="369332"/>
          </a:xfrm>
          <a:prstGeom prst="rect">
            <a:avLst/>
          </a:prstGeom>
          <a:noFill/>
        </p:spPr>
        <p:txBody>
          <a:bodyPr wrap="square" rtlCol="0">
            <a:spAutoFit/>
          </a:bodyPr>
          <a:lstStyle/>
          <a:p>
            <a:r>
              <a:rPr lang="en-US" dirty="0"/>
              <a:t>(</a:t>
            </a:r>
            <a:r>
              <a:rPr lang="en-US" dirty="0" err="1"/>
              <a:t>i</a:t>
            </a:r>
            <a:r>
              <a:rPr lang="en-US" dirty="0"/>
              <a:t>) Implementation of Blacklist using a normal database</a:t>
            </a:r>
          </a:p>
        </p:txBody>
      </p:sp>
      <p:pic>
        <p:nvPicPr>
          <p:cNvPr id="8" name="Picture 7">
            <a:extLst>
              <a:ext uri="{FF2B5EF4-FFF2-40B4-BE49-F238E27FC236}">
                <a16:creationId xmlns:a16="http://schemas.microsoft.com/office/drawing/2014/main" id="{72E855E3-B3C8-2EF5-FAD3-3EA100919FAF}"/>
              </a:ext>
            </a:extLst>
          </p:cNvPr>
          <p:cNvPicPr>
            <a:picLocks noChangeAspect="1"/>
          </p:cNvPicPr>
          <p:nvPr/>
        </p:nvPicPr>
        <p:blipFill>
          <a:blip r:embed="rId2"/>
          <a:stretch>
            <a:fillRect/>
          </a:stretch>
        </p:blipFill>
        <p:spPr>
          <a:xfrm>
            <a:off x="897782" y="1807436"/>
            <a:ext cx="4623644" cy="3965190"/>
          </a:xfrm>
          <a:prstGeom prst="rect">
            <a:avLst/>
          </a:prstGeom>
        </p:spPr>
      </p:pic>
      <p:sp>
        <p:nvSpPr>
          <p:cNvPr id="9" name="TextBox 8">
            <a:extLst>
              <a:ext uri="{FF2B5EF4-FFF2-40B4-BE49-F238E27FC236}">
                <a16:creationId xmlns:a16="http://schemas.microsoft.com/office/drawing/2014/main" id="{E59A4DF2-D0D0-6C98-E22B-4DF18CB5F42C}"/>
              </a:ext>
            </a:extLst>
          </p:cNvPr>
          <p:cNvSpPr txBox="1"/>
          <p:nvPr/>
        </p:nvSpPr>
        <p:spPr>
          <a:xfrm>
            <a:off x="6503670" y="3143700"/>
            <a:ext cx="3885166" cy="646331"/>
          </a:xfrm>
          <a:prstGeom prst="rect">
            <a:avLst/>
          </a:prstGeom>
          <a:noFill/>
        </p:spPr>
        <p:txBody>
          <a:bodyPr wrap="none" rtlCol="0">
            <a:spAutoFit/>
          </a:bodyPr>
          <a:lstStyle/>
          <a:p>
            <a:r>
              <a:rPr lang="en-US" dirty="0"/>
              <a:t>Time taken to search in a blacklist using</a:t>
            </a:r>
          </a:p>
          <a:p>
            <a:r>
              <a:rPr lang="en-US" dirty="0"/>
              <a:t>Normal database is 2.722 seconds. </a:t>
            </a:r>
          </a:p>
        </p:txBody>
      </p:sp>
    </p:spTree>
    <p:extLst>
      <p:ext uri="{BB962C8B-B14F-4D97-AF65-F5344CB8AC3E}">
        <p14:creationId xmlns:p14="http://schemas.microsoft.com/office/powerpoint/2010/main" val="804310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A10B380-F8AB-9620-ADFF-5B2DC3E498D4}"/>
              </a:ext>
            </a:extLst>
          </p:cNvPr>
          <p:cNvSpPr/>
          <p:nvPr/>
        </p:nvSpPr>
        <p:spPr>
          <a:xfrm>
            <a:off x="245218" y="337959"/>
            <a:ext cx="709200" cy="646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sp>
        <p:nvSpPr>
          <p:cNvPr id="2" name="TextBox 1">
            <a:extLst>
              <a:ext uri="{FF2B5EF4-FFF2-40B4-BE49-F238E27FC236}">
                <a16:creationId xmlns:a16="http://schemas.microsoft.com/office/drawing/2014/main" id="{1AB9C070-0F9D-65A6-D4B8-18332A6194C5}"/>
              </a:ext>
            </a:extLst>
          </p:cNvPr>
          <p:cNvSpPr txBox="1"/>
          <p:nvPr/>
        </p:nvSpPr>
        <p:spPr>
          <a:xfrm>
            <a:off x="1072896" y="337959"/>
            <a:ext cx="2994218" cy="646331"/>
          </a:xfrm>
          <a:prstGeom prst="rect">
            <a:avLst/>
          </a:prstGeom>
          <a:noFill/>
        </p:spPr>
        <p:txBody>
          <a:bodyPr wrap="none" rtlCol="0">
            <a:spAutoFit/>
          </a:bodyPr>
          <a:lstStyle/>
          <a:p>
            <a:r>
              <a:rPr lang="en-US" sz="3600" b="1" dirty="0">
                <a:solidFill>
                  <a:srgbClr val="002060"/>
                </a:solidFill>
              </a:rPr>
              <a:t>DNS</a:t>
            </a:r>
            <a:r>
              <a:rPr lang="en-US" sz="2400" b="1" dirty="0">
                <a:solidFill>
                  <a:srgbClr val="002060"/>
                </a:solidFill>
              </a:rPr>
              <a:t> </a:t>
            </a:r>
            <a:r>
              <a:rPr lang="en-US" sz="3600" b="1" dirty="0">
                <a:solidFill>
                  <a:srgbClr val="002060"/>
                </a:solidFill>
              </a:rPr>
              <a:t>RESOLVER</a:t>
            </a:r>
            <a:endParaRPr lang="en-US" sz="2400" b="1" dirty="0">
              <a:solidFill>
                <a:srgbClr val="002060"/>
              </a:solidFill>
            </a:endParaRPr>
          </a:p>
        </p:txBody>
      </p:sp>
      <p:pic>
        <p:nvPicPr>
          <p:cNvPr id="4" name="Picture 3" descr="A screen shot of a computer&#10;&#10;Description automatically generated">
            <a:extLst>
              <a:ext uri="{FF2B5EF4-FFF2-40B4-BE49-F238E27FC236}">
                <a16:creationId xmlns:a16="http://schemas.microsoft.com/office/drawing/2014/main" id="{D1815206-E2D0-2102-A6E9-8A4EABC3F1EE}"/>
              </a:ext>
            </a:extLst>
          </p:cNvPr>
          <p:cNvPicPr>
            <a:picLocks noChangeAspect="1"/>
          </p:cNvPicPr>
          <p:nvPr/>
        </p:nvPicPr>
        <p:blipFill>
          <a:blip r:embed="rId2"/>
          <a:stretch>
            <a:fillRect/>
          </a:stretch>
        </p:blipFill>
        <p:spPr>
          <a:xfrm>
            <a:off x="2030278" y="953469"/>
            <a:ext cx="8162911" cy="5612000"/>
          </a:xfrm>
          <a:prstGeom prst="rect">
            <a:avLst/>
          </a:prstGeom>
        </p:spPr>
      </p:pic>
    </p:spTree>
    <p:extLst>
      <p:ext uri="{BB962C8B-B14F-4D97-AF65-F5344CB8AC3E}">
        <p14:creationId xmlns:p14="http://schemas.microsoft.com/office/powerpoint/2010/main" val="163996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A10B380-F8AB-9620-ADFF-5B2DC3E498D4}"/>
              </a:ext>
            </a:extLst>
          </p:cNvPr>
          <p:cNvSpPr/>
          <p:nvPr/>
        </p:nvSpPr>
        <p:spPr>
          <a:xfrm>
            <a:off x="245218" y="337959"/>
            <a:ext cx="709200" cy="646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sp>
        <p:nvSpPr>
          <p:cNvPr id="2" name="TextBox 1">
            <a:extLst>
              <a:ext uri="{FF2B5EF4-FFF2-40B4-BE49-F238E27FC236}">
                <a16:creationId xmlns:a16="http://schemas.microsoft.com/office/drawing/2014/main" id="{1AB9C070-0F9D-65A6-D4B8-18332A6194C5}"/>
              </a:ext>
            </a:extLst>
          </p:cNvPr>
          <p:cNvSpPr txBox="1"/>
          <p:nvPr/>
        </p:nvSpPr>
        <p:spPr>
          <a:xfrm>
            <a:off x="1072896" y="337959"/>
            <a:ext cx="2994218" cy="646331"/>
          </a:xfrm>
          <a:prstGeom prst="rect">
            <a:avLst/>
          </a:prstGeom>
          <a:noFill/>
        </p:spPr>
        <p:txBody>
          <a:bodyPr wrap="none" rtlCol="0">
            <a:spAutoFit/>
          </a:bodyPr>
          <a:lstStyle/>
          <a:p>
            <a:r>
              <a:rPr lang="en-US" sz="3600" b="1" dirty="0">
                <a:solidFill>
                  <a:srgbClr val="002060"/>
                </a:solidFill>
              </a:rPr>
              <a:t>DNS</a:t>
            </a:r>
            <a:r>
              <a:rPr lang="en-US" sz="2400" b="1" dirty="0">
                <a:solidFill>
                  <a:srgbClr val="002060"/>
                </a:solidFill>
              </a:rPr>
              <a:t> </a:t>
            </a:r>
            <a:r>
              <a:rPr lang="en-US" sz="3600" b="1" dirty="0">
                <a:solidFill>
                  <a:srgbClr val="002060"/>
                </a:solidFill>
              </a:rPr>
              <a:t>RESOLVER</a:t>
            </a:r>
            <a:endParaRPr lang="en-US" sz="2400" b="1" dirty="0">
              <a:solidFill>
                <a:srgbClr val="002060"/>
              </a:solidFill>
            </a:endParaRPr>
          </a:p>
        </p:txBody>
      </p:sp>
      <p:pic>
        <p:nvPicPr>
          <p:cNvPr id="3" name="Picture 2">
            <a:extLst>
              <a:ext uri="{FF2B5EF4-FFF2-40B4-BE49-F238E27FC236}">
                <a16:creationId xmlns:a16="http://schemas.microsoft.com/office/drawing/2014/main" id="{77501696-82BB-8329-A1C7-60B1A18EB136}"/>
              </a:ext>
            </a:extLst>
          </p:cNvPr>
          <p:cNvPicPr>
            <a:picLocks noChangeAspect="1"/>
          </p:cNvPicPr>
          <p:nvPr/>
        </p:nvPicPr>
        <p:blipFill>
          <a:blip r:embed="rId2"/>
          <a:stretch>
            <a:fillRect/>
          </a:stretch>
        </p:blipFill>
        <p:spPr>
          <a:xfrm>
            <a:off x="1556870" y="1199029"/>
            <a:ext cx="9078259" cy="5106521"/>
          </a:xfrm>
          <a:prstGeom prst="rect">
            <a:avLst/>
          </a:prstGeom>
        </p:spPr>
      </p:pic>
    </p:spTree>
    <p:extLst>
      <p:ext uri="{BB962C8B-B14F-4D97-AF65-F5344CB8AC3E}">
        <p14:creationId xmlns:p14="http://schemas.microsoft.com/office/powerpoint/2010/main" val="63293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617</Words>
  <Application>Microsoft Office PowerPoint</Application>
  <PresentationFormat>Widescreen</PresentationFormat>
  <Paragraphs>145</Paragraphs>
  <Slides>30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Söhne</vt:lpstr>
      <vt:lpstr>Times New Roman</vt:lpstr>
      <vt:lpstr>Office Theme</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dc:creator>
  <cp:lastModifiedBy>Tamanna Gupta Noida institute of engineering and technology</cp:lastModifiedBy>
  <cp:revision>3</cp:revision>
  <dcterms:created xsi:type="dcterms:W3CDTF">2023-12-20T06:02:05Z</dcterms:created>
  <dcterms:modified xsi:type="dcterms:W3CDTF">2023-12-20T13:15:38Z</dcterms:modified>
</cp:coreProperties>
</file>